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2"/>
  </p:notesMasterIdLst>
  <p:handoutMasterIdLst>
    <p:handoutMasterId r:id="rId23"/>
  </p:handoutMasterIdLst>
  <p:sldIdLst>
    <p:sldId id="256" r:id="rId2"/>
    <p:sldId id="578" r:id="rId3"/>
    <p:sldId id="473" r:id="rId4"/>
    <p:sldId id="475" r:id="rId5"/>
    <p:sldId id="477" r:id="rId6"/>
    <p:sldId id="474" r:id="rId7"/>
    <p:sldId id="476" r:id="rId8"/>
    <p:sldId id="478" r:id="rId9"/>
    <p:sldId id="479" r:id="rId10"/>
    <p:sldId id="480" r:id="rId11"/>
    <p:sldId id="482" r:id="rId12"/>
    <p:sldId id="483" r:id="rId13"/>
    <p:sldId id="484" r:id="rId14"/>
    <p:sldId id="560" r:id="rId15"/>
    <p:sldId id="485" r:id="rId16"/>
    <p:sldId id="486" r:id="rId17"/>
    <p:sldId id="487" r:id="rId18"/>
    <p:sldId id="270" r:id="rId19"/>
    <p:sldId id="547" r:id="rId20"/>
    <p:sldId id="577" r:id="rId21"/>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ly-Anne Cleveland" initials="SC" lastIdx="205" clrIdx="0">
    <p:extLst>
      <p:ext uri="{19B8F6BF-5375-455C-9EA6-DF929625EA0E}">
        <p15:presenceInfo xmlns:p15="http://schemas.microsoft.com/office/powerpoint/2012/main" userId="S::scleveland@fjc.gov::10b86261-5de4-4907-9a38-0699754ffba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80" autoAdjust="0"/>
    <p:restoredTop sz="81758" autoAdjust="0"/>
  </p:normalViewPr>
  <p:slideViewPr>
    <p:cSldViewPr snapToGrid="0">
      <p:cViewPr varScale="1">
        <p:scale>
          <a:sx n="76" d="100"/>
          <a:sy n="76" d="100"/>
        </p:scale>
        <p:origin x="1566" y="90"/>
      </p:cViewPr>
      <p:guideLst/>
    </p:cSldViewPr>
  </p:slideViewPr>
  <p:notesTextViewPr>
    <p:cViewPr>
      <p:scale>
        <a:sx n="1" d="1"/>
        <a:sy n="1" d="1"/>
      </p:scale>
      <p:origin x="0" y="0"/>
    </p:cViewPr>
  </p:notesTextViewPr>
  <p:notesViewPr>
    <p:cSldViewPr snapToGrid="0">
      <p:cViewPr varScale="1">
        <p:scale>
          <a:sx n="64" d="100"/>
          <a:sy n="64" d="100"/>
        </p:scale>
        <p:origin x="2408"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4096A7-0E9C-41C3-A9DF-CD45F61A47DF}"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666B20A8-A265-40F7-A4B9-2CD8E436C22F}">
      <dgm:prSet phldrT="[Text]" custT="1"/>
      <dgm:spPr/>
      <dgm:t>
        <a:bodyPr/>
        <a:lstStyle/>
        <a:p>
          <a:r>
            <a:rPr lang="en-US" sz="2100" dirty="0">
              <a:latin typeface="Arial" panose="020B0604020202020204" pitchFamily="34" charset="0"/>
              <a:cs typeface="Arial" panose="020B0604020202020204" pitchFamily="34" charset="0"/>
            </a:rPr>
            <a:t>Secured creditors</a:t>
          </a:r>
        </a:p>
      </dgm:t>
    </dgm:pt>
    <dgm:pt modelId="{67E9EA23-6418-4865-B22D-6CF2D4FDECA0}" type="parTrans" cxnId="{948FDE6D-3EBD-4C09-AD2F-36237DBDA334}">
      <dgm:prSet/>
      <dgm:spPr/>
      <dgm:t>
        <a:bodyPr/>
        <a:lstStyle/>
        <a:p>
          <a:endParaRPr lang="en-US" sz="2100"/>
        </a:p>
      </dgm:t>
    </dgm:pt>
    <dgm:pt modelId="{AD6E1CE6-A2EC-4C45-88F9-4EC3E7C2FDED}" type="sibTrans" cxnId="{948FDE6D-3EBD-4C09-AD2F-36237DBDA334}">
      <dgm:prSet/>
      <dgm:spPr/>
      <dgm:t>
        <a:bodyPr/>
        <a:lstStyle/>
        <a:p>
          <a:endParaRPr lang="en-US" sz="2100"/>
        </a:p>
      </dgm:t>
    </dgm:pt>
    <dgm:pt modelId="{B8D8E498-9CA9-4411-A1A4-58BB9B8F2D94}">
      <dgm:prSet phldrT="[Text]" custT="1"/>
      <dgm:spPr/>
      <dgm:t>
        <a:bodyPr/>
        <a:lstStyle/>
        <a:p>
          <a:r>
            <a:rPr lang="en-US" sz="2100" dirty="0">
              <a:latin typeface="Arial" panose="020B0604020202020204" pitchFamily="34" charset="0"/>
              <a:cs typeface="Arial" panose="020B0604020202020204" pitchFamily="34" charset="0"/>
            </a:rPr>
            <a:t>DSOs (but review!)</a:t>
          </a:r>
        </a:p>
      </dgm:t>
    </dgm:pt>
    <dgm:pt modelId="{0543A9BD-621C-4284-A34C-D85973A54BE3}" type="parTrans" cxnId="{D939172E-72A2-4AB8-B320-3B33936B81EC}">
      <dgm:prSet/>
      <dgm:spPr/>
      <dgm:t>
        <a:bodyPr/>
        <a:lstStyle/>
        <a:p>
          <a:endParaRPr lang="en-US" sz="2100"/>
        </a:p>
      </dgm:t>
    </dgm:pt>
    <dgm:pt modelId="{B4B86AB8-19D1-4A5D-9803-B131BB0528D2}" type="sibTrans" cxnId="{D939172E-72A2-4AB8-B320-3B33936B81EC}">
      <dgm:prSet/>
      <dgm:spPr/>
      <dgm:t>
        <a:bodyPr/>
        <a:lstStyle/>
        <a:p>
          <a:endParaRPr lang="en-US" sz="2100"/>
        </a:p>
      </dgm:t>
    </dgm:pt>
    <dgm:pt modelId="{BD1C556F-ADF9-46FF-B840-D582812715F4}">
      <dgm:prSet phldrT="[Text]" custT="1"/>
      <dgm:spPr/>
      <dgm:t>
        <a:bodyPr/>
        <a:lstStyle/>
        <a:p>
          <a:r>
            <a:rPr lang="en-US" sz="2100" dirty="0">
              <a:latin typeface="Arial" panose="020B0604020202020204" pitchFamily="34" charset="0"/>
              <a:cs typeface="Arial" panose="020B0604020202020204" pitchFamily="34" charset="0"/>
            </a:rPr>
            <a:t>Allowed administrative expenses</a:t>
          </a:r>
        </a:p>
      </dgm:t>
    </dgm:pt>
    <dgm:pt modelId="{C9F8F1C6-8776-48CC-8A20-853F600F7023}" type="parTrans" cxnId="{2F0E1A93-C6A0-4599-9456-797F11DC8DAF}">
      <dgm:prSet/>
      <dgm:spPr/>
      <dgm:t>
        <a:bodyPr/>
        <a:lstStyle/>
        <a:p>
          <a:endParaRPr lang="en-US" sz="2100"/>
        </a:p>
      </dgm:t>
    </dgm:pt>
    <dgm:pt modelId="{2BA87704-D0E6-43A8-83A9-68B4115D4662}" type="sibTrans" cxnId="{2F0E1A93-C6A0-4599-9456-797F11DC8DAF}">
      <dgm:prSet/>
      <dgm:spPr/>
      <dgm:t>
        <a:bodyPr/>
        <a:lstStyle/>
        <a:p>
          <a:endParaRPr lang="en-US" sz="2100"/>
        </a:p>
      </dgm:t>
    </dgm:pt>
    <dgm:pt modelId="{97F4AFB6-41CB-4C0E-9DCF-5966A0B8403A}">
      <dgm:prSet custT="1"/>
      <dgm:spPr/>
      <dgm:t>
        <a:bodyPr/>
        <a:lstStyle/>
        <a:p>
          <a:r>
            <a:rPr lang="en-US" sz="2100" dirty="0">
              <a:latin typeface="Arial" panose="020B0604020202020204" pitchFamily="34" charset="0"/>
              <a:cs typeface="Arial" panose="020B0604020202020204" pitchFamily="34" charset="0"/>
            </a:rPr>
            <a:t>Priority claims (unsecured)</a:t>
          </a:r>
        </a:p>
      </dgm:t>
    </dgm:pt>
    <dgm:pt modelId="{1D7B43B7-1887-46F9-B16B-A39D644C5261}" type="parTrans" cxnId="{6F6E3FA8-7DDF-4293-A241-6F978446913D}">
      <dgm:prSet/>
      <dgm:spPr/>
      <dgm:t>
        <a:bodyPr/>
        <a:lstStyle/>
        <a:p>
          <a:endParaRPr lang="en-US" sz="2100"/>
        </a:p>
      </dgm:t>
    </dgm:pt>
    <dgm:pt modelId="{7760E4E6-E24E-4ECB-8766-84281DFA5409}" type="sibTrans" cxnId="{6F6E3FA8-7DDF-4293-A241-6F978446913D}">
      <dgm:prSet/>
      <dgm:spPr/>
      <dgm:t>
        <a:bodyPr/>
        <a:lstStyle/>
        <a:p>
          <a:endParaRPr lang="en-US" sz="2100"/>
        </a:p>
      </dgm:t>
    </dgm:pt>
    <dgm:pt modelId="{93958411-CA38-4A26-8236-7B5D271FBDB1}">
      <dgm:prSet phldrT="[Text]" custT="1"/>
      <dgm:spPr/>
      <dgm:t>
        <a:bodyPr/>
        <a:lstStyle/>
        <a:p>
          <a:r>
            <a:rPr lang="en-US" sz="2100" dirty="0">
              <a:latin typeface="Arial" panose="020B0604020202020204" pitchFamily="34" charset="0"/>
              <a:cs typeface="Arial" panose="020B0604020202020204" pitchFamily="34" charset="0"/>
            </a:rPr>
            <a:t>General unsecured claims</a:t>
          </a:r>
        </a:p>
      </dgm:t>
    </dgm:pt>
    <dgm:pt modelId="{D802B258-4B19-48ED-B37F-E27BF25D2136}" type="parTrans" cxnId="{00AC511A-F8EB-400E-9CBF-59AEA494A42F}">
      <dgm:prSet/>
      <dgm:spPr/>
      <dgm:t>
        <a:bodyPr/>
        <a:lstStyle/>
        <a:p>
          <a:endParaRPr lang="en-US" sz="2100"/>
        </a:p>
      </dgm:t>
    </dgm:pt>
    <dgm:pt modelId="{9795283E-8367-410C-B1A7-5E879F783DAE}" type="sibTrans" cxnId="{00AC511A-F8EB-400E-9CBF-59AEA494A42F}">
      <dgm:prSet/>
      <dgm:spPr/>
      <dgm:t>
        <a:bodyPr/>
        <a:lstStyle/>
        <a:p>
          <a:endParaRPr lang="en-US" sz="2100"/>
        </a:p>
      </dgm:t>
    </dgm:pt>
    <dgm:pt modelId="{FD245959-BD5D-4F19-B717-3216053B2BE3}">
      <dgm:prSet phldrT="[Text]" custT="1"/>
      <dgm:spPr/>
      <dgm:t>
        <a:bodyPr/>
        <a:lstStyle/>
        <a:p>
          <a:r>
            <a:rPr lang="en-US" sz="2100" dirty="0">
              <a:latin typeface="Arial" panose="020B0604020202020204" pitchFamily="34" charset="0"/>
              <a:cs typeface="Arial" panose="020B0604020202020204" pitchFamily="34" charset="0"/>
            </a:rPr>
            <a:t>Equity (shareholders, partners, individual debtor)</a:t>
          </a:r>
        </a:p>
      </dgm:t>
    </dgm:pt>
    <dgm:pt modelId="{87750229-B65D-44E3-BCF1-75574C267FBE}" type="parTrans" cxnId="{B3188FA0-29B5-468A-8D9F-449175753B4D}">
      <dgm:prSet/>
      <dgm:spPr/>
      <dgm:t>
        <a:bodyPr/>
        <a:lstStyle/>
        <a:p>
          <a:endParaRPr lang="en-US" sz="2100"/>
        </a:p>
      </dgm:t>
    </dgm:pt>
    <dgm:pt modelId="{554E0BF3-4C67-4958-BE22-09BCE011F837}" type="sibTrans" cxnId="{B3188FA0-29B5-468A-8D9F-449175753B4D}">
      <dgm:prSet/>
      <dgm:spPr/>
      <dgm:t>
        <a:bodyPr/>
        <a:lstStyle/>
        <a:p>
          <a:endParaRPr lang="en-US" sz="2100"/>
        </a:p>
      </dgm:t>
    </dgm:pt>
    <dgm:pt modelId="{B76E91D1-6D07-4B51-8732-72A309821D0C}" type="pres">
      <dgm:prSet presAssocID="{B04096A7-0E9C-41C3-A9DF-CD45F61A47DF}" presName="Name0" presStyleCnt="0">
        <dgm:presLayoutVars>
          <dgm:dir/>
          <dgm:animLvl val="lvl"/>
          <dgm:resizeHandles val="exact"/>
        </dgm:presLayoutVars>
      </dgm:prSet>
      <dgm:spPr/>
    </dgm:pt>
    <dgm:pt modelId="{89499C9F-DF13-4516-88A1-B4350FE4EB74}" type="pres">
      <dgm:prSet presAssocID="{FD245959-BD5D-4F19-B717-3216053B2BE3}" presName="boxAndChildren" presStyleCnt="0"/>
      <dgm:spPr/>
    </dgm:pt>
    <dgm:pt modelId="{48E533E3-1899-4621-9AFF-0A4E7EE4DD1F}" type="pres">
      <dgm:prSet presAssocID="{FD245959-BD5D-4F19-B717-3216053B2BE3}" presName="parentTextBox" presStyleLbl="node1" presStyleIdx="0" presStyleCnt="6"/>
      <dgm:spPr/>
    </dgm:pt>
    <dgm:pt modelId="{F69BBEEF-E790-4FE4-87FE-682C0803096E}" type="pres">
      <dgm:prSet presAssocID="{9795283E-8367-410C-B1A7-5E879F783DAE}" presName="sp" presStyleCnt="0"/>
      <dgm:spPr/>
    </dgm:pt>
    <dgm:pt modelId="{589DF2F3-76DC-4794-B449-5A619ED99172}" type="pres">
      <dgm:prSet presAssocID="{93958411-CA38-4A26-8236-7B5D271FBDB1}" presName="arrowAndChildren" presStyleCnt="0"/>
      <dgm:spPr/>
    </dgm:pt>
    <dgm:pt modelId="{B8A124FA-F1DA-451C-88C6-035E93321F63}" type="pres">
      <dgm:prSet presAssocID="{93958411-CA38-4A26-8236-7B5D271FBDB1}" presName="parentTextArrow" presStyleLbl="node1" presStyleIdx="1" presStyleCnt="6"/>
      <dgm:spPr/>
    </dgm:pt>
    <dgm:pt modelId="{1050F83B-DB7D-4FBB-A6CB-7535051A26C8}" type="pres">
      <dgm:prSet presAssocID="{7760E4E6-E24E-4ECB-8766-84281DFA5409}" presName="sp" presStyleCnt="0"/>
      <dgm:spPr/>
    </dgm:pt>
    <dgm:pt modelId="{184912D2-5C10-4955-A471-6676A23D6EB0}" type="pres">
      <dgm:prSet presAssocID="{97F4AFB6-41CB-4C0E-9DCF-5966A0B8403A}" presName="arrowAndChildren" presStyleCnt="0"/>
      <dgm:spPr/>
    </dgm:pt>
    <dgm:pt modelId="{A85CAE94-EE6C-48AA-BF46-2521E17AA95F}" type="pres">
      <dgm:prSet presAssocID="{97F4AFB6-41CB-4C0E-9DCF-5966A0B8403A}" presName="parentTextArrow" presStyleLbl="node1" presStyleIdx="2" presStyleCnt="6"/>
      <dgm:spPr/>
    </dgm:pt>
    <dgm:pt modelId="{1A685FF6-64FF-44FD-8ACC-0AB7F5D2D869}" type="pres">
      <dgm:prSet presAssocID="{2BA87704-D0E6-43A8-83A9-68B4115D4662}" presName="sp" presStyleCnt="0"/>
      <dgm:spPr/>
    </dgm:pt>
    <dgm:pt modelId="{8C4E9107-7AE7-4D81-A2DD-71934922EEF8}" type="pres">
      <dgm:prSet presAssocID="{BD1C556F-ADF9-46FF-B840-D582812715F4}" presName="arrowAndChildren" presStyleCnt="0"/>
      <dgm:spPr/>
    </dgm:pt>
    <dgm:pt modelId="{AC6A8EF9-91C8-4D3E-A666-554347114E95}" type="pres">
      <dgm:prSet presAssocID="{BD1C556F-ADF9-46FF-B840-D582812715F4}" presName="parentTextArrow" presStyleLbl="node1" presStyleIdx="3" presStyleCnt="6"/>
      <dgm:spPr/>
    </dgm:pt>
    <dgm:pt modelId="{7B24AC2E-B4F5-47DA-A19A-E7EC6F44E3D2}" type="pres">
      <dgm:prSet presAssocID="{B4B86AB8-19D1-4A5D-9803-B131BB0528D2}" presName="sp" presStyleCnt="0"/>
      <dgm:spPr/>
    </dgm:pt>
    <dgm:pt modelId="{DBA88285-3C1E-461F-B43B-681F8B3A32EC}" type="pres">
      <dgm:prSet presAssocID="{B8D8E498-9CA9-4411-A1A4-58BB9B8F2D94}" presName="arrowAndChildren" presStyleCnt="0"/>
      <dgm:spPr/>
    </dgm:pt>
    <dgm:pt modelId="{9AF76BBC-CEB0-4FAE-90FD-C097268C8EC4}" type="pres">
      <dgm:prSet presAssocID="{B8D8E498-9CA9-4411-A1A4-58BB9B8F2D94}" presName="parentTextArrow" presStyleLbl="node1" presStyleIdx="4" presStyleCnt="6"/>
      <dgm:spPr/>
    </dgm:pt>
    <dgm:pt modelId="{F72A7A49-B0F0-4676-BD2A-2006DDD31092}" type="pres">
      <dgm:prSet presAssocID="{AD6E1CE6-A2EC-4C45-88F9-4EC3E7C2FDED}" presName="sp" presStyleCnt="0"/>
      <dgm:spPr/>
    </dgm:pt>
    <dgm:pt modelId="{A7B883B1-061B-4513-A5BF-3EF3476E240E}" type="pres">
      <dgm:prSet presAssocID="{666B20A8-A265-40F7-A4B9-2CD8E436C22F}" presName="arrowAndChildren" presStyleCnt="0"/>
      <dgm:spPr/>
    </dgm:pt>
    <dgm:pt modelId="{7C428139-309B-4146-9F1F-C19F384ADCE6}" type="pres">
      <dgm:prSet presAssocID="{666B20A8-A265-40F7-A4B9-2CD8E436C22F}" presName="parentTextArrow" presStyleLbl="node1" presStyleIdx="5" presStyleCnt="6" custLinFactNeighborX="-659" custLinFactNeighborY="-1527"/>
      <dgm:spPr/>
    </dgm:pt>
  </dgm:ptLst>
  <dgm:cxnLst>
    <dgm:cxn modelId="{9413A70C-B9F9-4875-999D-2A8224624385}" type="presOf" srcId="{B8D8E498-9CA9-4411-A1A4-58BB9B8F2D94}" destId="{9AF76BBC-CEB0-4FAE-90FD-C097268C8EC4}" srcOrd="0" destOrd="0" presId="urn:microsoft.com/office/officeart/2005/8/layout/process4"/>
    <dgm:cxn modelId="{00AC511A-F8EB-400E-9CBF-59AEA494A42F}" srcId="{B04096A7-0E9C-41C3-A9DF-CD45F61A47DF}" destId="{93958411-CA38-4A26-8236-7B5D271FBDB1}" srcOrd="4" destOrd="0" parTransId="{D802B258-4B19-48ED-B37F-E27BF25D2136}" sibTransId="{9795283E-8367-410C-B1A7-5E879F783DAE}"/>
    <dgm:cxn modelId="{615A0125-1926-4883-BCDF-CA3BD699D36F}" type="presOf" srcId="{666B20A8-A265-40F7-A4B9-2CD8E436C22F}" destId="{7C428139-309B-4146-9F1F-C19F384ADCE6}" srcOrd="0" destOrd="0" presId="urn:microsoft.com/office/officeart/2005/8/layout/process4"/>
    <dgm:cxn modelId="{C23C7B25-8B54-44F3-9938-B27D23F2E703}" type="presOf" srcId="{93958411-CA38-4A26-8236-7B5D271FBDB1}" destId="{B8A124FA-F1DA-451C-88C6-035E93321F63}" srcOrd="0" destOrd="0" presId="urn:microsoft.com/office/officeart/2005/8/layout/process4"/>
    <dgm:cxn modelId="{D939172E-72A2-4AB8-B320-3B33936B81EC}" srcId="{B04096A7-0E9C-41C3-A9DF-CD45F61A47DF}" destId="{B8D8E498-9CA9-4411-A1A4-58BB9B8F2D94}" srcOrd="1" destOrd="0" parTransId="{0543A9BD-621C-4284-A34C-D85973A54BE3}" sibTransId="{B4B86AB8-19D1-4A5D-9803-B131BB0528D2}"/>
    <dgm:cxn modelId="{471FC641-92FB-461F-BD58-D2655CD159A3}" type="presOf" srcId="{97F4AFB6-41CB-4C0E-9DCF-5966A0B8403A}" destId="{A85CAE94-EE6C-48AA-BF46-2521E17AA95F}" srcOrd="0" destOrd="0" presId="urn:microsoft.com/office/officeart/2005/8/layout/process4"/>
    <dgm:cxn modelId="{948FDE6D-3EBD-4C09-AD2F-36237DBDA334}" srcId="{B04096A7-0E9C-41C3-A9DF-CD45F61A47DF}" destId="{666B20A8-A265-40F7-A4B9-2CD8E436C22F}" srcOrd="0" destOrd="0" parTransId="{67E9EA23-6418-4865-B22D-6CF2D4FDECA0}" sibTransId="{AD6E1CE6-A2EC-4C45-88F9-4EC3E7C2FDED}"/>
    <dgm:cxn modelId="{B542616F-B499-4122-BB8C-6E18EAE6D65C}" type="presOf" srcId="{BD1C556F-ADF9-46FF-B840-D582812715F4}" destId="{AC6A8EF9-91C8-4D3E-A666-554347114E95}" srcOrd="0" destOrd="0" presId="urn:microsoft.com/office/officeart/2005/8/layout/process4"/>
    <dgm:cxn modelId="{D186FF78-3AFD-4CD6-A0E9-4BE28BC6BE67}" type="presOf" srcId="{B04096A7-0E9C-41C3-A9DF-CD45F61A47DF}" destId="{B76E91D1-6D07-4B51-8732-72A309821D0C}" srcOrd="0" destOrd="0" presId="urn:microsoft.com/office/officeart/2005/8/layout/process4"/>
    <dgm:cxn modelId="{2F0E1A93-C6A0-4599-9456-797F11DC8DAF}" srcId="{B04096A7-0E9C-41C3-A9DF-CD45F61A47DF}" destId="{BD1C556F-ADF9-46FF-B840-D582812715F4}" srcOrd="2" destOrd="0" parTransId="{C9F8F1C6-8776-48CC-8A20-853F600F7023}" sibTransId="{2BA87704-D0E6-43A8-83A9-68B4115D4662}"/>
    <dgm:cxn modelId="{6E5DED96-B630-4DDC-9159-A776AE770C3D}" type="presOf" srcId="{FD245959-BD5D-4F19-B717-3216053B2BE3}" destId="{48E533E3-1899-4621-9AFF-0A4E7EE4DD1F}" srcOrd="0" destOrd="0" presId="urn:microsoft.com/office/officeart/2005/8/layout/process4"/>
    <dgm:cxn modelId="{B3188FA0-29B5-468A-8D9F-449175753B4D}" srcId="{B04096A7-0E9C-41C3-A9DF-CD45F61A47DF}" destId="{FD245959-BD5D-4F19-B717-3216053B2BE3}" srcOrd="5" destOrd="0" parTransId="{87750229-B65D-44E3-BCF1-75574C267FBE}" sibTransId="{554E0BF3-4C67-4958-BE22-09BCE011F837}"/>
    <dgm:cxn modelId="{6F6E3FA8-7DDF-4293-A241-6F978446913D}" srcId="{B04096A7-0E9C-41C3-A9DF-CD45F61A47DF}" destId="{97F4AFB6-41CB-4C0E-9DCF-5966A0B8403A}" srcOrd="3" destOrd="0" parTransId="{1D7B43B7-1887-46F9-B16B-A39D644C5261}" sibTransId="{7760E4E6-E24E-4ECB-8766-84281DFA5409}"/>
    <dgm:cxn modelId="{55844A96-6123-45D5-9448-0CC0D504E8E8}" type="presParOf" srcId="{B76E91D1-6D07-4B51-8732-72A309821D0C}" destId="{89499C9F-DF13-4516-88A1-B4350FE4EB74}" srcOrd="0" destOrd="0" presId="urn:microsoft.com/office/officeart/2005/8/layout/process4"/>
    <dgm:cxn modelId="{FE0B0605-E392-44AA-8EE2-EE60A467BBC8}" type="presParOf" srcId="{89499C9F-DF13-4516-88A1-B4350FE4EB74}" destId="{48E533E3-1899-4621-9AFF-0A4E7EE4DD1F}" srcOrd="0" destOrd="0" presId="urn:microsoft.com/office/officeart/2005/8/layout/process4"/>
    <dgm:cxn modelId="{71B73A5A-A358-4D6D-A29C-930FB671CE94}" type="presParOf" srcId="{B76E91D1-6D07-4B51-8732-72A309821D0C}" destId="{F69BBEEF-E790-4FE4-87FE-682C0803096E}" srcOrd="1" destOrd="0" presId="urn:microsoft.com/office/officeart/2005/8/layout/process4"/>
    <dgm:cxn modelId="{0487DC5A-8916-4284-919D-1F50229617A6}" type="presParOf" srcId="{B76E91D1-6D07-4B51-8732-72A309821D0C}" destId="{589DF2F3-76DC-4794-B449-5A619ED99172}" srcOrd="2" destOrd="0" presId="urn:microsoft.com/office/officeart/2005/8/layout/process4"/>
    <dgm:cxn modelId="{A662E0FA-22F8-4728-913C-87C8A7FAABC9}" type="presParOf" srcId="{589DF2F3-76DC-4794-B449-5A619ED99172}" destId="{B8A124FA-F1DA-451C-88C6-035E93321F63}" srcOrd="0" destOrd="0" presId="urn:microsoft.com/office/officeart/2005/8/layout/process4"/>
    <dgm:cxn modelId="{582AD69C-84D2-40DF-9F9F-5EEED6D075DE}" type="presParOf" srcId="{B76E91D1-6D07-4B51-8732-72A309821D0C}" destId="{1050F83B-DB7D-4FBB-A6CB-7535051A26C8}" srcOrd="3" destOrd="0" presId="urn:microsoft.com/office/officeart/2005/8/layout/process4"/>
    <dgm:cxn modelId="{17F720A7-9200-44F0-8322-4D959D2A4CD1}" type="presParOf" srcId="{B76E91D1-6D07-4B51-8732-72A309821D0C}" destId="{184912D2-5C10-4955-A471-6676A23D6EB0}" srcOrd="4" destOrd="0" presId="urn:microsoft.com/office/officeart/2005/8/layout/process4"/>
    <dgm:cxn modelId="{487F512A-34EA-4441-9A58-9B961B049FD0}" type="presParOf" srcId="{184912D2-5C10-4955-A471-6676A23D6EB0}" destId="{A85CAE94-EE6C-48AA-BF46-2521E17AA95F}" srcOrd="0" destOrd="0" presId="urn:microsoft.com/office/officeart/2005/8/layout/process4"/>
    <dgm:cxn modelId="{629F5B51-CD9F-4B5C-BEB3-64071668EAE4}" type="presParOf" srcId="{B76E91D1-6D07-4B51-8732-72A309821D0C}" destId="{1A685FF6-64FF-44FD-8ACC-0AB7F5D2D869}" srcOrd="5" destOrd="0" presId="urn:microsoft.com/office/officeart/2005/8/layout/process4"/>
    <dgm:cxn modelId="{2A8FEA8E-C510-43A8-AB16-9024C4098973}" type="presParOf" srcId="{B76E91D1-6D07-4B51-8732-72A309821D0C}" destId="{8C4E9107-7AE7-4D81-A2DD-71934922EEF8}" srcOrd="6" destOrd="0" presId="urn:microsoft.com/office/officeart/2005/8/layout/process4"/>
    <dgm:cxn modelId="{90B34615-04D8-4F2E-B0A1-AB8057964E1C}" type="presParOf" srcId="{8C4E9107-7AE7-4D81-A2DD-71934922EEF8}" destId="{AC6A8EF9-91C8-4D3E-A666-554347114E95}" srcOrd="0" destOrd="0" presId="urn:microsoft.com/office/officeart/2005/8/layout/process4"/>
    <dgm:cxn modelId="{05B73DFB-87DB-417C-A920-7D597F4C9786}" type="presParOf" srcId="{B76E91D1-6D07-4B51-8732-72A309821D0C}" destId="{7B24AC2E-B4F5-47DA-A19A-E7EC6F44E3D2}" srcOrd="7" destOrd="0" presId="urn:microsoft.com/office/officeart/2005/8/layout/process4"/>
    <dgm:cxn modelId="{0AEF3EA3-0AA4-409F-A9AE-B330542A1F0C}" type="presParOf" srcId="{B76E91D1-6D07-4B51-8732-72A309821D0C}" destId="{DBA88285-3C1E-461F-B43B-681F8B3A32EC}" srcOrd="8" destOrd="0" presId="urn:microsoft.com/office/officeart/2005/8/layout/process4"/>
    <dgm:cxn modelId="{B448527E-1967-4B55-AB2F-2B103D64DF08}" type="presParOf" srcId="{DBA88285-3C1E-461F-B43B-681F8B3A32EC}" destId="{9AF76BBC-CEB0-4FAE-90FD-C097268C8EC4}" srcOrd="0" destOrd="0" presId="urn:microsoft.com/office/officeart/2005/8/layout/process4"/>
    <dgm:cxn modelId="{8754A3A2-BF5F-4C84-8CF3-0CF1EE4D8ACF}" type="presParOf" srcId="{B76E91D1-6D07-4B51-8732-72A309821D0C}" destId="{F72A7A49-B0F0-4676-BD2A-2006DDD31092}" srcOrd="9" destOrd="0" presId="urn:microsoft.com/office/officeart/2005/8/layout/process4"/>
    <dgm:cxn modelId="{F6D232C3-4C7B-42FE-9758-60C1E0188EB2}" type="presParOf" srcId="{B76E91D1-6D07-4B51-8732-72A309821D0C}" destId="{A7B883B1-061B-4513-A5BF-3EF3476E240E}" srcOrd="10" destOrd="0" presId="urn:microsoft.com/office/officeart/2005/8/layout/process4"/>
    <dgm:cxn modelId="{5898AB90-5BAD-40A0-9F29-5869A756AEF7}" type="presParOf" srcId="{A7B883B1-061B-4513-A5BF-3EF3476E240E}" destId="{7C428139-309B-4146-9F1F-C19F384ADCE6}"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E533E3-1899-4621-9AFF-0A4E7EE4DD1F}">
      <dsp:nvSpPr>
        <dsp:cNvPr id="0" name=""/>
        <dsp:cNvSpPr/>
      </dsp:nvSpPr>
      <dsp:spPr>
        <a:xfrm>
          <a:off x="0" y="5506317"/>
          <a:ext cx="4100062" cy="72270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Equity (shareholders, partners, individual debtor)</a:t>
          </a:r>
        </a:p>
      </dsp:txBody>
      <dsp:txXfrm>
        <a:off x="0" y="5506317"/>
        <a:ext cx="4100062" cy="722701"/>
      </dsp:txXfrm>
    </dsp:sp>
    <dsp:sp modelId="{B8A124FA-F1DA-451C-88C6-035E93321F63}">
      <dsp:nvSpPr>
        <dsp:cNvPr id="0" name=""/>
        <dsp:cNvSpPr/>
      </dsp:nvSpPr>
      <dsp:spPr>
        <a:xfrm rot="10800000">
          <a:off x="0" y="4405643"/>
          <a:ext cx="4100062" cy="1111514"/>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General unsecured claims</a:t>
          </a:r>
        </a:p>
      </dsp:txBody>
      <dsp:txXfrm rot="10800000">
        <a:off x="0" y="4405643"/>
        <a:ext cx="4100062" cy="722228"/>
      </dsp:txXfrm>
    </dsp:sp>
    <dsp:sp modelId="{A85CAE94-EE6C-48AA-BF46-2521E17AA95F}">
      <dsp:nvSpPr>
        <dsp:cNvPr id="0" name=""/>
        <dsp:cNvSpPr/>
      </dsp:nvSpPr>
      <dsp:spPr>
        <a:xfrm rot="10800000">
          <a:off x="0" y="3304969"/>
          <a:ext cx="4100062" cy="1111514"/>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Priority claims (unsecured)</a:t>
          </a:r>
        </a:p>
      </dsp:txBody>
      <dsp:txXfrm rot="10800000">
        <a:off x="0" y="3304969"/>
        <a:ext cx="4100062" cy="722228"/>
      </dsp:txXfrm>
    </dsp:sp>
    <dsp:sp modelId="{AC6A8EF9-91C8-4D3E-A666-554347114E95}">
      <dsp:nvSpPr>
        <dsp:cNvPr id="0" name=""/>
        <dsp:cNvSpPr/>
      </dsp:nvSpPr>
      <dsp:spPr>
        <a:xfrm rot="10800000">
          <a:off x="0" y="2204295"/>
          <a:ext cx="4100062" cy="1111514"/>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Allowed administrative expenses</a:t>
          </a:r>
        </a:p>
      </dsp:txBody>
      <dsp:txXfrm rot="10800000">
        <a:off x="0" y="2204295"/>
        <a:ext cx="4100062" cy="722228"/>
      </dsp:txXfrm>
    </dsp:sp>
    <dsp:sp modelId="{9AF76BBC-CEB0-4FAE-90FD-C097268C8EC4}">
      <dsp:nvSpPr>
        <dsp:cNvPr id="0" name=""/>
        <dsp:cNvSpPr/>
      </dsp:nvSpPr>
      <dsp:spPr>
        <a:xfrm rot="10800000">
          <a:off x="0" y="1103621"/>
          <a:ext cx="4100062" cy="1111514"/>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DSOs (but review!)</a:t>
          </a:r>
        </a:p>
      </dsp:txBody>
      <dsp:txXfrm rot="10800000">
        <a:off x="0" y="1103621"/>
        <a:ext cx="4100062" cy="722228"/>
      </dsp:txXfrm>
    </dsp:sp>
    <dsp:sp modelId="{7C428139-309B-4146-9F1F-C19F384ADCE6}">
      <dsp:nvSpPr>
        <dsp:cNvPr id="0" name=""/>
        <dsp:cNvSpPr/>
      </dsp:nvSpPr>
      <dsp:spPr>
        <a:xfrm rot="10800000">
          <a:off x="0" y="0"/>
          <a:ext cx="4100062" cy="1111514"/>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dirty="0">
              <a:latin typeface="Arial" panose="020B0604020202020204" pitchFamily="34" charset="0"/>
              <a:cs typeface="Arial" panose="020B0604020202020204" pitchFamily="34" charset="0"/>
            </a:rPr>
            <a:t>Secured creditors</a:t>
          </a:r>
        </a:p>
      </dsp:txBody>
      <dsp:txXfrm rot="10800000">
        <a:off x="0" y="0"/>
        <a:ext cx="4100062" cy="722228"/>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E56093-FF13-4AB9-8EE5-758C188C6FA8}"/>
              </a:ext>
            </a:extLst>
          </p:cNvPr>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CDF0E218-5849-4209-807C-926BB63E5F62}"/>
              </a:ext>
            </a:extLst>
          </p:cNvPr>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B9C6E3BF-C3E5-4D71-8CDF-74E16371E3C8}" type="datetimeFigureOut">
              <a:rPr lang="en-US" smtClean="0"/>
              <a:t>5/29/2020</a:t>
            </a:fld>
            <a:endParaRPr lang="en-US"/>
          </a:p>
        </p:txBody>
      </p:sp>
      <p:sp>
        <p:nvSpPr>
          <p:cNvPr id="4" name="Footer Placeholder 3">
            <a:extLst>
              <a:ext uri="{FF2B5EF4-FFF2-40B4-BE49-F238E27FC236}">
                <a16:creationId xmlns:a16="http://schemas.microsoft.com/office/drawing/2014/main" id="{A49F3C08-C1CA-4781-99B9-D7228F362151}"/>
              </a:ext>
            </a:extLst>
          </p:cNvPr>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E0A4871-3E7F-403A-A112-C3AF40CE36DF}"/>
              </a:ext>
            </a:extLst>
          </p:cNvPr>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D87D9F13-DA0C-42A4-8701-E153A6B00304}" type="slidenum">
              <a:rPr lang="en-US" smtClean="0"/>
              <a:t>‹#›</a:t>
            </a:fld>
            <a:endParaRPr lang="en-US"/>
          </a:p>
        </p:txBody>
      </p:sp>
    </p:spTree>
    <p:extLst>
      <p:ext uri="{BB962C8B-B14F-4D97-AF65-F5344CB8AC3E}">
        <p14:creationId xmlns:p14="http://schemas.microsoft.com/office/powerpoint/2010/main" val="38580017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029282" cy="35195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014" y="0"/>
            <a:ext cx="4029282" cy="351957"/>
          </a:xfrm>
          <a:prstGeom prst="rect">
            <a:avLst/>
          </a:prstGeom>
        </p:spPr>
        <p:txBody>
          <a:bodyPr vert="horz" lIns="91440" tIns="45720" rIns="91440" bIns="45720" rtlCol="0"/>
          <a:lstStyle>
            <a:lvl1pPr algn="r">
              <a:defRPr sz="1200"/>
            </a:lvl1pPr>
          </a:lstStyle>
          <a:p>
            <a:fld id="{706BAB9C-457D-4DCD-818B-40313547B72F}" type="datetimeFigureOut">
              <a:rPr lang="en-US" smtClean="0"/>
              <a:t>5/29/2020</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482" y="3373516"/>
            <a:ext cx="7435436" cy="276058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6658444"/>
            <a:ext cx="4029282" cy="35195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014" y="6658444"/>
            <a:ext cx="4029282" cy="351957"/>
          </a:xfrm>
          <a:prstGeom prst="rect">
            <a:avLst/>
          </a:prstGeom>
        </p:spPr>
        <p:txBody>
          <a:bodyPr vert="horz" lIns="91440" tIns="45720" rIns="91440" bIns="45720" rtlCol="0" anchor="b"/>
          <a:lstStyle>
            <a:lvl1pPr algn="r">
              <a:defRPr sz="1200"/>
            </a:lvl1pPr>
          </a:lstStyle>
          <a:p>
            <a:fld id="{A836D5B6-5D01-4DEB-8F4F-4AEAFED8D0C4}" type="slidenum">
              <a:rPr lang="en-US" smtClean="0"/>
              <a:t>‹#›</a:t>
            </a:fld>
            <a:endParaRPr lang="en-US"/>
          </a:p>
        </p:txBody>
      </p:sp>
    </p:spTree>
    <p:extLst>
      <p:ext uri="{BB962C8B-B14F-4D97-AF65-F5344CB8AC3E}">
        <p14:creationId xmlns:p14="http://schemas.microsoft.com/office/powerpoint/2010/main" val="1525093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r>
              <a:rPr lang="en-US" dirty="0"/>
              <a:t>This presentation was greatly benefitted by the following individuals, who reviewed an earlier draft of the presentation: Hon. Shon Hastings, Hon. Craig Whitley, Hon. Cate </a:t>
            </a:r>
            <a:r>
              <a:rPr lang="en-US" dirty="0" err="1"/>
              <a:t>Furay</a:t>
            </a:r>
            <a:r>
              <a:rPr lang="en-US" dirty="0"/>
              <a:t>, Hon. Charles L. Nail, Jr., Hon. Ashely Chan, Hon. Robert </a:t>
            </a:r>
            <a:r>
              <a:rPr lang="en-US" dirty="0" err="1"/>
              <a:t>Kressel</a:t>
            </a:r>
            <a:r>
              <a:rPr lang="en-US" dirty="0"/>
              <a:t>, Hon. Robert Drain, Hon. Diane Finkle, Hon. Robert </a:t>
            </a:r>
            <a:r>
              <a:rPr lang="en-US" dirty="0" err="1"/>
              <a:t>Faris</a:t>
            </a:r>
            <a:r>
              <a:rPr lang="en-US" dirty="0"/>
              <a:t>, Elizabeth Wiggins, and Brian Lynch. The presentation utilizes and expands on prior educational materials provided alongside interviews held by Dr. Jason Cantone with: Hon. Dan Collins, Hon. Brian Davis, Hon. Robert </a:t>
            </a:r>
            <a:r>
              <a:rPr lang="en-US" dirty="0" err="1"/>
              <a:t>Faris</a:t>
            </a:r>
            <a:r>
              <a:rPr lang="en-US" dirty="0"/>
              <a:t>, Hon. Cate </a:t>
            </a:r>
            <a:r>
              <a:rPr lang="en-US" dirty="0" err="1"/>
              <a:t>Furay</a:t>
            </a:r>
            <a:r>
              <a:rPr lang="en-US" dirty="0"/>
              <a:t>, Hon. Martin Glenn, Hon. A. Benjamin </a:t>
            </a:r>
            <a:r>
              <a:rPr lang="en-US" dirty="0" err="1"/>
              <a:t>Goldgar</a:t>
            </a:r>
            <a:r>
              <a:rPr lang="en-US" dirty="0"/>
              <a:t>, Hon. Mary Gorman, Hon. Laurel </a:t>
            </a:r>
            <a:r>
              <a:rPr lang="en-US" dirty="0" err="1"/>
              <a:t>Isicoff</a:t>
            </a:r>
            <a:r>
              <a:rPr lang="en-US" dirty="0"/>
              <a:t>, Hon. Catherine McEwen, Hon. Robyn Moberly, Hon. Mindy Mora, Hon. Chris </a:t>
            </a:r>
            <a:r>
              <a:rPr lang="en-US" dirty="0" err="1"/>
              <a:t>Panos</a:t>
            </a:r>
            <a:r>
              <a:rPr lang="en-US" dirty="0"/>
              <a:t>, Hon. Laura Taylor, and Ann M. Anderson. This presentation was made better by all of these individuals, as well as the Judicial Conference Committee on Federal-State Jurisdiction. </a:t>
            </a:r>
          </a:p>
        </p:txBody>
      </p:sp>
      <p:sp>
        <p:nvSpPr>
          <p:cNvPr id="4" name="Slide Number Placeholder 3"/>
          <p:cNvSpPr>
            <a:spLocks noGrp="1"/>
          </p:cNvSpPr>
          <p:nvPr>
            <p:ph type="sldNum" sz="quarter" idx="10"/>
          </p:nvPr>
        </p:nvSpPr>
        <p:spPr/>
        <p:txBody>
          <a:bodyPr/>
          <a:lstStyle/>
          <a:p>
            <a:fld id="{A836D5B6-5D01-4DEB-8F4F-4AEAFED8D0C4}" type="slidenum">
              <a:rPr lang="en-US" smtClean="0"/>
              <a:t>1</a:t>
            </a:fld>
            <a:endParaRPr lang="en-US"/>
          </a:p>
        </p:txBody>
      </p:sp>
    </p:spTree>
    <p:extLst>
      <p:ext uri="{BB962C8B-B14F-4D97-AF65-F5344CB8AC3E}">
        <p14:creationId xmlns:p14="http://schemas.microsoft.com/office/powerpoint/2010/main" val="1039228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10</a:t>
            </a:fld>
            <a:endParaRPr lang="en-US"/>
          </a:p>
        </p:txBody>
      </p:sp>
    </p:spTree>
    <p:extLst>
      <p:ext uri="{BB962C8B-B14F-4D97-AF65-F5344CB8AC3E}">
        <p14:creationId xmlns:p14="http://schemas.microsoft.com/office/powerpoint/2010/main" val="1976072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11</a:t>
            </a:fld>
            <a:endParaRPr lang="en-US"/>
          </a:p>
        </p:txBody>
      </p:sp>
    </p:spTree>
    <p:extLst>
      <p:ext uri="{BB962C8B-B14F-4D97-AF65-F5344CB8AC3E}">
        <p14:creationId xmlns:p14="http://schemas.microsoft.com/office/powerpoint/2010/main" val="2831353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12</a:t>
            </a:fld>
            <a:endParaRPr lang="en-US"/>
          </a:p>
        </p:txBody>
      </p:sp>
    </p:spTree>
    <p:extLst>
      <p:ext uri="{BB962C8B-B14F-4D97-AF65-F5344CB8AC3E}">
        <p14:creationId xmlns:p14="http://schemas.microsoft.com/office/powerpoint/2010/main" val="674125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13</a:t>
            </a:fld>
            <a:endParaRPr lang="en-US"/>
          </a:p>
        </p:txBody>
      </p:sp>
    </p:spTree>
    <p:extLst>
      <p:ext uri="{BB962C8B-B14F-4D97-AF65-F5344CB8AC3E}">
        <p14:creationId xmlns:p14="http://schemas.microsoft.com/office/powerpoint/2010/main" val="40321847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36D5B6-5D01-4DEB-8F4F-4AEAFED8D0C4}" type="slidenum">
              <a:rPr lang="en-US" smtClean="0"/>
              <a:t>14</a:t>
            </a:fld>
            <a:endParaRPr lang="en-US"/>
          </a:p>
        </p:txBody>
      </p:sp>
    </p:spTree>
    <p:extLst>
      <p:ext uri="{BB962C8B-B14F-4D97-AF65-F5344CB8AC3E}">
        <p14:creationId xmlns:p14="http://schemas.microsoft.com/office/powerpoint/2010/main" val="4236318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15</a:t>
            </a:fld>
            <a:endParaRPr lang="en-US"/>
          </a:p>
        </p:txBody>
      </p:sp>
    </p:spTree>
    <p:extLst>
      <p:ext uri="{BB962C8B-B14F-4D97-AF65-F5344CB8AC3E}">
        <p14:creationId xmlns:p14="http://schemas.microsoft.com/office/powerpoint/2010/main" val="22599590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r>
              <a:rPr lang="en-US" dirty="0"/>
              <a:t>Note: To remove gendered language, words are bracketed here. They can be replaced with wife/husband as needed. </a:t>
            </a:r>
          </a:p>
        </p:txBody>
      </p:sp>
      <p:sp>
        <p:nvSpPr>
          <p:cNvPr id="4" name="Slide Number Placeholder 3"/>
          <p:cNvSpPr>
            <a:spLocks noGrp="1"/>
          </p:cNvSpPr>
          <p:nvPr>
            <p:ph type="sldNum" sz="quarter" idx="10"/>
          </p:nvPr>
        </p:nvSpPr>
        <p:spPr/>
        <p:txBody>
          <a:bodyPr/>
          <a:lstStyle/>
          <a:p>
            <a:fld id="{A836D5B6-5D01-4DEB-8F4F-4AEAFED8D0C4}" type="slidenum">
              <a:rPr lang="en-US" smtClean="0"/>
              <a:t>16</a:t>
            </a:fld>
            <a:endParaRPr lang="en-US"/>
          </a:p>
        </p:txBody>
      </p:sp>
    </p:spTree>
    <p:extLst>
      <p:ext uri="{BB962C8B-B14F-4D97-AF65-F5344CB8AC3E}">
        <p14:creationId xmlns:p14="http://schemas.microsoft.com/office/powerpoint/2010/main" val="3408936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To remove gendered language, words are bracketed here. They can be replaced with wife/husband as needed. </a:t>
            </a:r>
          </a:p>
          <a:p>
            <a:endParaRPr lang="en-US" dirty="0"/>
          </a:p>
        </p:txBody>
      </p:sp>
      <p:sp>
        <p:nvSpPr>
          <p:cNvPr id="4" name="Slide Number Placeholder 3"/>
          <p:cNvSpPr>
            <a:spLocks noGrp="1"/>
          </p:cNvSpPr>
          <p:nvPr>
            <p:ph type="sldNum" sz="quarter" idx="10"/>
          </p:nvPr>
        </p:nvSpPr>
        <p:spPr/>
        <p:txBody>
          <a:bodyPr/>
          <a:lstStyle/>
          <a:p>
            <a:fld id="{A836D5B6-5D01-4DEB-8F4F-4AEAFED8D0C4}" type="slidenum">
              <a:rPr lang="en-US" smtClean="0"/>
              <a:t>17</a:t>
            </a:fld>
            <a:endParaRPr lang="en-US"/>
          </a:p>
        </p:txBody>
      </p:sp>
    </p:spTree>
    <p:extLst>
      <p:ext uri="{BB962C8B-B14F-4D97-AF65-F5344CB8AC3E}">
        <p14:creationId xmlns:p14="http://schemas.microsoft.com/office/powerpoint/2010/main" val="4508468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18</a:t>
            </a:fld>
            <a:endParaRPr lang="en-US"/>
          </a:p>
        </p:txBody>
      </p:sp>
    </p:spTree>
    <p:extLst>
      <p:ext uri="{BB962C8B-B14F-4D97-AF65-F5344CB8AC3E}">
        <p14:creationId xmlns:p14="http://schemas.microsoft.com/office/powerpoint/2010/main" val="27837488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19</a:t>
            </a:fld>
            <a:endParaRPr lang="en-US"/>
          </a:p>
        </p:txBody>
      </p:sp>
    </p:spTree>
    <p:extLst>
      <p:ext uri="{BB962C8B-B14F-4D97-AF65-F5344CB8AC3E}">
        <p14:creationId xmlns:p14="http://schemas.microsoft.com/office/powerpoint/2010/main" val="3984033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r>
              <a:rPr lang="en-US" dirty="0"/>
              <a:t>If you would like a </a:t>
            </a:r>
            <a:r>
              <a:rPr lang="en-US" dirty="0" err="1"/>
              <a:t>Powerpoint</a:t>
            </a:r>
            <a:r>
              <a:rPr lang="en-US" dirty="0"/>
              <a:t> that includes the full presentation or the topics provided in the note, please visit fjc.gov/</a:t>
            </a:r>
            <a:r>
              <a:rPr lang="en-US" dirty="0" err="1"/>
              <a:t>fedstate</a:t>
            </a:r>
            <a:r>
              <a:rPr lang="en-US" dirty="0"/>
              <a:t>.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836D5B6-5D01-4DEB-8F4F-4AEAFED8D0C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99454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20</a:t>
            </a:fld>
            <a:endParaRPr lang="en-US"/>
          </a:p>
        </p:txBody>
      </p:sp>
    </p:spTree>
    <p:extLst>
      <p:ext uri="{BB962C8B-B14F-4D97-AF65-F5344CB8AC3E}">
        <p14:creationId xmlns:p14="http://schemas.microsoft.com/office/powerpoint/2010/main" val="955650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3</a:t>
            </a:fld>
            <a:endParaRPr lang="en-US"/>
          </a:p>
        </p:txBody>
      </p:sp>
    </p:spTree>
    <p:extLst>
      <p:ext uri="{BB962C8B-B14F-4D97-AF65-F5344CB8AC3E}">
        <p14:creationId xmlns:p14="http://schemas.microsoft.com/office/powerpoint/2010/main" val="769452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4</a:t>
            </a:fld>
            <a:endParaRPr lang="en-US"/>
          </a:p>
        </p:txBody>
      </p:sp>
    </p:spTree>
    <p:extLst>
      <p:ext uri="{BB962C8B-B14F-4D97-AF65-F5344CB8AC3E}">
        <p14:creationId xmlns:p14="http://schemas.microsoft.com/office/powerpoint/2010/main" val="247455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5</a:t>
            </a:fld>
            <a:endParaRPr lang="en-US"/>
          </a:p>
        </p:txBody>
      </p:sp>
    </p:spTree>
    <p:extLst>
      <p:ext uri="{BB962C8B-B14F-4D97-AF65-F5344CB8AC3E}">
        <p14:creationId xmlns:p14="http://schemas.microsoft.com/office/powerpoint/2010/main" val="3280776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6</a:t>
            </a:fld>
            <a:endParaRPr lang="en-US"/>
          </a:p>
        </p:txBody>
      </p:sp>
    </p:spTree>
    <p:extLst>
      <p:ext uri="{BB962C8B-B14F-4D97-AF65-F5344CB8AC3E}">
        <p14:creationId xmlns:p14="http://schemas.microsoft.com/office/powerpoint/2010/main" val="37811299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7</a:t>
            </a:fld>
            <a:endParaRPr lang="en-US"/>
          </a:p>
        </p:txBody>
      </p:sp>
    </p:spTree>
    <p:extLst>
      <p:ext uri="{BB962C8B-B14F-4D97-AF65-F5344CB8AC3E}">
        <p14:creationId xmlns:p14="http://schemas.microsoft.com/office/powerpoint/2010/main" val="4196059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8</a:t>
            </a:fld>
            <a:endParaRPr lang="en-US"/>
          </a:p>
        </p:txBody>
      </p:sp>
    </p:spTree>
    <p:extLst>
      <p:ext uri="{BB962C8B-B14F-4D97-AF65-F5344CB8AC3E}">
        <p14:creationId xmlns:p14="http://schemas.microsoft.com/office/powerpoint/2010/main" val="1230169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6D5B6-5D01-4DEB-8F4F-4AEAFED8D0C4}" type="slidenum">
              <a:rPr lang="en-US" smtClean="0"/>
              <a:t>9</a:t>
            </a:fld>
            <a:endParaRPr lang="en-US"/>
          </a:p>
        </p:txBody>
      </p:sp>
    </p:spTree>
    <p:extLst>
      <p:ext uri="{BB962C8B-B14F-4D97-AF65-F5344CB8AC3E}">
        <p14:creationId xmlns:p14="http://schemas.microsoft.com/office/powerpoint/2010/main" val="2568494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2597528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1007872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402182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1676504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1830980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125171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412218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748499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695382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1085230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BBD3F0-EB19-41BB-9527-91AEA6515099}" type="datetimeFigureOut">
              <a:rPr lang="en-US" smtClean="0"/>
              <a:t>5/29/2020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7E33EB-0C14-45C9-BDBF-73DD4A57D328}" type="slidenum">
              <a:rPr lang="en-US" smtClean="0"/>
              <a:t>‹#›</a:t>
            </a:fld>
            <a:endParaRPr lang="en-US" dirty="0"/>
          </a:p>
        </p:txBody>
      </p:sp>
    </p:spTree>
    <p:extLst>
      <p:ext uri="{BB962C8B-B14F-4D97-AF65-F5344CB8AC3E}">
        <p14:creationId xmlns:p14="http://schemas.microsoft.com/office/powerpoint/2010/main" val="146587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BBD3F0-EB19-41BB-9527-91AEA6515099}" type="datetimeFigureOut">
              <a:rPr lang="en-US" smtClean="0"/>
              <a:t>5/29/2020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E33EB-0C14-45C9-BDBF-73DD4A57D328}" type="slidenum">
              <a:rPr lang="en-US" smtClean="0"/>
              <a:t>‹#›</a:t>
            </a:fld>
            <a:endParaRPr lang="en-US" dirty="0"/>
          </a:p>
        </p:txBody>
      </p:sp>
    </p:spTree>
    <p:extLst>
      <p:ext uri="{BB962C8B-B14F-4D97-AF65-F5344CB8AC3E}">
        <p14:creationId xmlns:p14="http://schemas.microsoft.com/office/powerpoint/2010/main" val="338144148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fedstate@fjc.gov" TargetMode="External"/><Relationship Id="rId4" Type="http://schemas.openxmlformats.org/officeDocument/2006/relationships/hyperlink" Target="https://commons.wikimedia.org/wiki/File:United_States_Bankruptcy_Court_Seal.pn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4.xml"/><Relationship Id="rId5" Type="http://schemas.openxmlformats.org/officeDocument/2006/relationships/hyperlink" Target="https://www.ncsc.org/Topics/Financial/Foreclosures/Resource-Guide.aspx" TargetMode="External"/><Relationship Id="rId4" Type="http://schemas.openxmlformats.org/officeDocument/2006/relationships/hyperlink" Target="https://fjc.gov/fedstat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hyperlink" Target="mailto:fedstate@fjc.gov"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3" y="450221"/>
            <a:ext cx="8454557"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16AD560-E887-4522-B7CD-7B7BA71CA5B3}"/>
              </a:ext>
            </a:extLst>
          </p:cNvPr>
          <p:cNvSpPr>
            <a:spLocks noGrp="1"/>
          </p:cNvSpPr>
          <p:nvPr>
            <p:ph type="ctrTitle"/>
          </p:nvPr>
        </p:nvSpPr>
        <p:spPr>
          <a:xfrm>
            <a:off x="825501" y="1111086"/>
            <a:ext cx="7508874" cy="2623885"/>
          </a:xfrm>
        </p:spPr>
        <p:txBody>
          <a:bodyPr anchor="ctr">
            <a:normAutofit fontScale="90000"/>
          </a:bodyPr>
          <a:lstStyle/>
          <a:p>
            <a:pPr>
              <a:spcBef>
                <a:spcPts val="0"/>
              </a:spcBef>
            </a:pPr>
            <a:b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b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t>Introduction to Bankruptcy Law </a:t>
            </a:r>
            <a:b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t>and the Bankruptcy System:</a:t>
            </a:r>
            <a:b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br>
              <a:rPr lang="en-US" sz="2900"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t>An Educational Primer for State Courts</a:t>
            </a:r>
            <a:b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r>
              <a:rPr lang="en-US" sz="2900" b="1"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t>[Template Presentation For Educational Use]</a:t>
            </a:r>
            <a:br>
              <a:rPr lang="en-US" sz="2900" dirty="0">
                <a:solidFill>
                  <a:srgbClr val="FFFFFF"/>
                </a:solidFill>
                <a:latin typeface="Baskerville Old Face" panose="02020602080505020303" pitchFamily="18" charset="0"/>
                <a:ea typeface="Baskerville Old Face" panose="02020602080505020303" pitchFamily="18" charset="0"/>
                <a:cs typeface="Baskerville Old Face" panose="02020602080505020303" pitchFamily="18" charset="0"/>
              </a:rPr>
            </a:br>
            <a:endParaRPr lang="en-US" sz="2900" dirty="0">
              <a:solidFill>
                <a:srgbClr val="FFFFFF"/>
              </a:solidFill>
            </a:endParaRPr>
          </a:p>
        </p:txBody>
      </p:sp>
      <p:sp>
        <p:nvSpPr>
          <p:cNvPr id="11" name="Rectangle 10">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2900" y="4521269"/>
            <a:ext cx="5024434"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27184117-BF68-4C2C-BCC7-3A9C858F67DB}"/>
              </a:ext>
            </a:extLst>
          </p:cNvPr>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417467" y="4586361"/>
            <a:ext cx="1746907" cy="1750976"/>
          </a:xfrm>
          <a:prstGeom prst="rect">
            <a:avLst/>
          </a:prstGeom>
        </p:spPr>
      </p:pic>
      <p:sp>
        <p:nvSpPr>
          <p:cNvPr id="13" name="Rectangle 12">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14508" y="4521270"/>
            <a:ext cx="1586592" cy="1890204"/>
          </a:xfrm>
          <a:prstGeom prst="rect">
            <a:avLst/>
          </a:prstGeom>
          <a:solidFill>
            <a:srgbClr val="372656"/>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AD03AAA-86BD-4445-B73A-CCF44AD85C48}"/>
              </a:ext>
            </a:extLst>
          </p:cNvPr>
          <p:cNvSpPr txBox="1"/>
          <p:nvPr/>
        </p:nvSpPr>
        <p:spPr>
          <a:xfrm>
            <a:off x="635125" y="4583011"/>
            <a:ext cx="4608036" cy="1754326"/>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This template presentation, provided by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the Federal Judicial Center, combines, edits, and expands presentations given by bankruptcy judges and state trial court judges. Contact Jason A. Cantone, at </a:t>
            </a:r>
            <a:r>
              <a:rPr lang="en-US" dirty="0">
                <a:latin typeface="Arial" panose="020B0604020202020204" pitchFamily="34" charset="0"/>
                <a:cs typeface="Arial" panose="020B0604020202020204" pitchFamily="34" charset="0"/>
                <a:hlinkClick r:id="rId5"/>
              </a:rPr>
              <a:t>fedstate@fjc.gov</a:t>
            </a:r>
            <a:r>
              <a:rPr lang="en-US" dirty="0">
                <a:latin typeface="Arial" panose="020B0604020202020204" pitchFamily="34" charset="0"/>
                <a:cs typeface="Arial" panose="020B0604020202020204" pitchFamily="34" charset="0"/>
              </a:rPr>
              <a:t>, for more information.  </a:t>
            </a:r>
          </a:p>
        </p:txBody>
      </p:sp>
    </p:spTree>
    <p:extLst>
      <p:ext uri="{BB962C8B-B14F-4D97-AF65-F5344CB8AC3E}">
        <p14:creationId xmlns:p14="http://schemas.microsoft.com/office/powerpoint/2010/main" val="1491316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363072" y="1019273"/>
            <a:ext cx="3285756" cy="4795408"/>
          </a:xfrm>
        </p:spPr>
        <p:txBody>
          <a:bodyPr vert="horz" lIns="91440" tIns="45720" rIns="91440" bIns="45720" rtlCol="0" anchor="ctr">
            <a:normAutofit/>
          </a:bodyPr>
          <a:lstStyle/>
          <a:p>
            <a:r>
              <a:rPr lang="en-US" sz="4100" dirty="0">
                <a:solidFill>
                  <a:srgbClr val="FFFFFF"/>
                </a:solidFill>
                <a:latin typeface="Arial" panose="020B0604020202020204" pitchFamily="34" charset="0"/>
                <a:cs typeface="Arial" panose="020B0604020202020204" pitchFamily="34" charset="0"/>
              </a:rPr>
              <a:t>DSOs and the Discharge in Chapter 13</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648827" y="280445"/>
            <a:ext cx="5368627" cy="5009064"/>
          </a:xfrm>
          <a:prstGeom prst="rect">
            <a:avLst/>
          </a:prstGeom>
        </p:spPr>
        <p:txBody>
          <a:bodyPr wrap="square">
            <a:spAutoFit/>
          </a:bodyPr>
          <a:lstStyle/>
          <a:p>
            <a:pPr>
              <a:lnSpc>
                <a:spcPct val="90000"/>
              </a:lnSpc>
            </a:pPr>
            <a:endParaRPr lang="en-US" altLang="en-US" sz="2800" b="1"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endParaRPr lang="en-US" altLang="en-US" sz="2800" b="1"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r>
              <a:rPr lang="en-US" altLang="en-US" sz="2800" b="1" dirty="0">
                <a:latin typeface="Arial" panose="020B0604020202020204" pitchFamily="34" charset="0"/>
                <a:ea typeface="ＭＳ Ｐゴシック" panose="020B0600070205080204" pitchFamily="34" charset="-128"/>
                <a:cs typeface="Arial" panose="020B0604020202020204" pitchFamily="34" charset="0"/>
              </a:rPr>
              <a:t>Advice: </a:t>
            </a:r>
          </a:p>
          <a:p>
            <a:pPr>
              <a:lnSpc>
                <a:spcPct val="90000"/>
              </a:lnSpc>
            </a:pPr>
            <a:endParaRPr lang="en-US" altLang="en-US" sz="2100" b="1"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r>
              <a:rPr lang="en-US" altLang="en-US" sz="2500" dirty="0">
                <a:latin typeface="Arial" panose="020B0604020202020204" pitchFamily="34" charset="0"/>
                <a:ea typeface="ＭＳ Ｐゴシック" panose="020B0600070205080204" pitchFamily="34" charset="-128"/>
                <a:cs typeface="Arial" panose="020B0604020202020204" pitchFamily="34" charset="0"/>
              </a:rPr>
              <a:t>Make sure to examine if, in Chapter 13:</a:t>
            </a:r>
          </a:p>
          <a:p>
            <a:pPr>
              <a:lnSpc>
                <a:spcPct val="90000"/>
              </a:lnSpc>
            </a:pPr>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a:p>
            <a:pPr marL="342900" indent="-342900">
              <a:lnSpc>
                <a:spcPct val="90000"/>
              </a:lnSpc>
              <a:buFont typeface="Arial" panose="020B0604020202020204" pitchFamily="34" charset="0"/>
              <a:buChar char="•"/>
            </a:pPr>
            <a:r>
              <a:rPr lang="en-US" altLang="en-US" sz="2500" dirty="0">
                <a:latin typeface="Arial" panose="020B0604020202020204" pitchFamily="34" charset="0"/>
                <a:ea typeface="ＭＳ Ｐゴシック" panose="020B0600070205080204" pitchFamily="34" charset="-128"/>
                <a:cs typeface="Arial" panose="020B0604020202020204" pitchFamily="34" charset="0"/>
              </a:rPr>
              <a:t>DSOs are characterized in a way that makes these debts vulnerable to discharge </a:t>
            </a:r>
          </a:p>
          <a:p>
            <a:pPr marL="342900" indent="-342900">
              <a:lnSpc>
                <a:spcPct val="90000"/>
              </a:lnSpc>
              <a:buFont typeface="Arial" panose="020B0604020202020204" pitchFamily="34" charset="0"/>
              <a:buChar char="•"/>
            </a:pPr>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a:p>
            <a:pPr marL="342900" indent="-342900">
              <a:lnSpc>
                <a:spcPct val="90000"/>
              </a:lnSpc>
              <a:buFont typeface="Arial" panose="020B0604020202020204" pitchFamily="34" charset="0"/>
              <a:buChar char="•"/>
            </a:pPr>
            <a:r>
              <a:rPr lang="en-US" altLang="en-US" sz="2500" dirty="0">
                <a:latin typeface="Arial" panose="020B0604020202020204" pitchFamily="34" charset="0"/>
                <a:ea typeface="ＭＳ Ｐゴシック" panose="020B0600070205080204" pitchFamily="34" charset="-128"/>
                <a:cs typeface="Arial" panose="020B0604020202020204" pitchFamily="34" charset="0"/>
              </a:rPr>
              <a:t>Non-DSO divorce obligations (such as equalization payments) are discharged</a:t>
            </a:r>
          </a:p>
        </p:txBody>
      </p:sp>
    </p:spTree>
    <p:extLst>
      <p:ext uri="{BB962C8B-B14F-4D97-AF65-F5344CB8AC3E}">
        <p14:creationId xmlns:p14="http://schemas.microsoft.com/office/powerpoint/2010/main" val="4094734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363072" y="1019273"/>
            <a:ext cx="3285756" cy="4795408"/>
          </a:xfrm>
        </p:spPr>
        <p:txBody>
          <a:bodyPr vert="horz" lIns="91440" tIns="45720" rIns="91440" bIns="45720" rtlCol="0" anchor="ctr">
            <a:normAutofit/>
          </a:bodyPr>
          <a:lstStyle/>
          <a:p>
            <a:r>
              <a:rPr lang="en-US" sz="4100" dirty="0">
                <a:solidFill>
                  <a:srgbClr val="FFFFFF"/>
                </a:solidFill>
                <a:latin typeface="Arial" panose="020B0604020202020204" pitchFamily="34" charset="0"/>
                <a:cs typeface="Arial" panose="020B0604020202020204" pitchFamily="34" charset="0"/>
              </a:rPr>
              <a:t>Priority of DSO Claims (Generally)</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Rectangle 4">
            <a:extLst>
              <a:ext uri="{FF2B5EF4-FFF2-40B4-BE49-F238E27FC236}">
                <a16:creationId xmlns:a16="http://schemas.microsoft.com/office/drawing/2014/main" id="{333B538B-0DF8-4EC7-98F9-FAC16430D546}"/>
              </a:ext>
            </a:extLst>
          </p:cNvPr>
          <p:cNvSpPr/>
          <p:nvPr/>
        </p:nvSpPr>
        <p:spPr>
          <a:xfrm>
            <a:off x="470222" y="4888614"/>
            <a:ext cx="2135585" cy="369332"/>
          </a:xfrm>
          <a:prstGeom prst="rect">
            <a:avLst/>
          </a:prstGeom>
        </p:spPr>
        <p:txBody>
          <a:bodyPr wrap="none">
            <a:spAutoFit/>
          </a:bodyPr>
          <a:lstStyle/>
          <a:p>
            <a:r>
              <a:rPr lang="en-US" altLang="en-US" b="1" dirty="0">
                <a:solidFill>
                  <a:schemeClr val="bg1"/>
                </a:solidFill>
                <a:latin typeface="Arial" panose="020B0604020202020204" pitchFamily="34" charset="0"/>
                <a:ea typeface="ＭＳ Ｐゴシック" panose="020B0600070205080204" pitchFamily="34" charset="-128"/>
                <a:cs typeface="Arial" panose="020B0604020202020204" pitchFamily="34" charset="0"/>
              </a:rPr>
              <a:t>11 U.S.C. §507(a)</a:t>
            </a:r>
            <a:endParaRPr lang="en-US" dirty="0"/>
          </a:p>
        </p:txBody>
      </p:sp>
      <p:graphicFrame>
        <p:nvGraphicFramePr>
          <p:cNvPr id="8" name="Diagram 7">
            <a:extLst>
              <a:ext uri="{FF2B5EF4-FFF2-40B4-BE49-F238E27FC236}">
                <a16:creationId xmlns:a16="http://schemas.microsoft.com/office/drawing/2014/main" id="{6CD52928-5472-4E58-B661-67C7CDFEE45D}"/>
              </a:ext>
            </a:extLst>
          </p:cNvPr>
          <p:cNvGraphicFramePr/>
          <p:nvPr>
            <p:extLst>
              <p:ext uri="{D42A27DB-BD31-4B8C-83A1-F6EECF244321}">
                <p14:modId xmlns:p14="http://schemas.microsoft.com/office/powerpoint/2010/main" val="2075439321"/>
              </p:ext>
            </p:extLst>
          </p:nvPr>
        </p:nvGraphicFramePr>
        <p:xfrm>
          <a:off x="4319752" y="241199"/>
          <a:ext cx="4100062" cy="62319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80342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363072" y="1019273"/>
            <a:ext cx="3285756" cy="4795408"/>
          </a:xfrm>
        </p:spPr>
        <p:txBody>
          <a:bodyPr vert="horz" lIns="91440" tIns="45720" rIns="91440" bIns="45720" rtlCol="0" anchor="ctr">
            <a:normAutofit/>
          </a:bodyPr>
          <a:lstStyle/>
          <a:p>
            <a:r>
              <a:rPr lang="en-US" sz="4100" dirty="0">
                <a:solidFill>
                  <a:srgbClr val="FFFFFF"/>
                </a:solidFill>
                <a:latin typeface="Arial" panose="020B0604020202020204" pitchFamily="34" charset="0"/>
                <a:cs typeface="Arial" panose="020B0604020202020204" pitchFamily="34" charset="0"/>
              </a:rPr>
              <a:t>Who Decides What Is a DSO? </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772548" y="280445"/>
            <a:ext cx="5154885" cy="5701561"/>
          </a:xfrm>
          <a:prstGeom prst="rect">
            <a:avLst/>
          </a:prstGeom>
        </p:spPr>
        <p:txBody>
          <a:bodyPr wrap="square">
            <a:spAutoFit/>
          </a:bodyPr>
          <a:lstStyle/>
          <a:p>
            <a:pPr>
              <a:lnSpc>
                <a:spcPct val="90000"/>
              </a:lnSpc>
            </a:pPr>
            <a:endParaRPr lang="en-US" altLang="en-US" sz="2800" b="1"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endParaRPr lang="en-US" altLang="en-US" sz="2800" b="1"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endParaRPr lang="en-US" altLang="en-US" sz="2800" b="1"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endParaRPr lang="en-US" altLang="en-US" sz="21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r>
              <a:rPr lang="en-US" altLang="en-US" sz="2500" dirty="0">
                <a:latin typeface="Arial" panose="020B0604020202020204" pitchFamily="34" charset="0"/>
                <a:ea typeface="ＭＳ Ｐゴシック" panose="020B0600070205080204" pitchFamily="34" charset="-128"/>
                <a:cs typeface="Arial" panose="020B0604020202020204" pitchFamily="34" charset="0"/>
              </a:rPr>
              <a:t>Bankruptcy court will decide if a claim is a DSO for purposes of priority and automatic stay relief.</a:t>
            </a:r>
          </a:p>
          <a:p>
            <a:pPr>
              <a:lnSpc>
                <a:spcPct val="90000"/>
              </a:lnSpc>
            </a:pPr>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r>
              <a:rPr lang="en-US" altLang="en-US" sz="2500" dirty="0">
                <a:latin typeface="Arial" panose="020B0604020202020204" pitchFamily="34" charset="0"/>
                <a:ea typeface="ＭＳ Ｐゴシック" panose="020B0600070205080204" pitchFamily="34" charset="-128"/>
                <a:cs typeface="Arial" panose="020B0604020202020204" pitchFamily="34" charset="0"/>
              </a:rPr>
              <a:t>State courts have concurrent jurisdiction with the bankruptcy courts to determine that a particular debt is a DSO excepted from automatic stay or discharge. </a:t>
            </a:r>
          </a:p>
        </p:txBody>
      </p:sp>
    </p:spTree>
    <p:extLst>
      <p:ext uri="{BB962C8B-B14F-4D97-AF65-F5344CB8AC3E}">
        <p14:creationId xmlns:p14="http://schemas.microsoft.com/office/powerpoint/2010/main" val="3934656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363072" y="1019273"/>
            <a:ext cx="3285756" cy="4795408"/>
          </a:xfrm>
        </p:spPr>
        <p:txBody>
          <a:bodyPr vert="horz" lIns="91440" tIns="45720" rIns="91440" bIns="45720" rtlCol="0" anchor="ctr">
            <a:normAutofit/>
          </a:bodyPr>
          <a:lstStyle/>
          <a:p>
            <a:r>
              <a:rPr lang="en-US" sz="4100" dirty="0">
                <a:solidFill>
                  <a:srgbClr val="FFFFFF"/>
                </a:solidFill>
                <a:latin typeface="Arial" panose="020B0604020202020204" pitchFamily="34" charset="0"/>
                <a:cs typeface="Arial" panose="020B0604020202020204" pitchFamily="34" charset="0"/>
              </a:rPr>
              <a:t>Jurisdiction and the Discharge:</a:t>
            </a:r>
            <a:br>
              <a:rPr lang="en-US" sz="4100" dirty="0">
                <a:solidFill>
                  <a:srgbClr val="FFFFFF"/>
                </a:solidFill>
                <a:latin typeface="Arial" panose="020B0604020202020204" pitchFamily="34" charset="0"/>
                <a:cs typeface="Arial" panose="020B0604020202020204" pitchFamily="34" charset="0"/>
              </a:rPr>
            </a:br>
            <a:r>
              <a:rPr lang="en-US" sz="4100" dirty="0">
                <a:solidFill>
                  <a:srgbClr val="FFFFFF"/>
                </a:solidFill>
                <a:latin typeface="Arial" panose="020B0604020202020204" pitchFamily="34" charset="0"/>
                <a:cs typeface="Arial" panose="020B0604020202020204" pitchFamily="34" charset="0"/>
              </a:rPr>
              <a:t>Domestic Support Obligations</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770846" y="507021"/>
            <a:ext cx="5108461" cy="5632311"/>
          </a:xfrm>
          <a:prstGeom prst="rect">
            <a:avLst/>
          </a:prstGeom>
        </p:spPr>
        <p:txBody>
          <a:bodyPr wrap="square">
            <a:spAutoFit/>
          </a:bodyPr>
          <a:lstStyle/>
          <a:p>
            <a:pPr>
              <a:lnSpc>
                <a:spcPct val="90000"/>
              </a:lnSpc>
            </a:pPr>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r>
              <a:rPr lang="en-US" altLang="en-US" sz="2500" dirty="0">
                <a:latin typeface="Arial" panose="020B0604020202020204" pitchFamily="34" charset="0"/>
                <a:ea typeface="ＭＳ Ｐゴシック" panose="020B0600070205080204" pitchFamily="34" charset="-128"/>
                <a:cs typeface="Arial" panose="020B0604020202020204" pitchFamily="34" charset="0"/>
              </a:rPr>
              <a:t>Federal law defines the DSO, but the intention of the court or parties creating the obligation is the key fact.</a:t>
            </a:r>
          </a:p>
          <a:p>
            <a:pPr marL="457200" indent="-457200">
              <a:lnSpc>
                <a:spcPct val="90000"/>
              </a:lnSpc>
              <a:buFont typeface="Arial" panose="020B0604020202020204" pitchFamily="34" charset="0"/>
              <a:buChar char="•"/>
            </a:pPr>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r>
              <a:rPr lang="en-US" altLang="en-US" sz="2500" dirty="0">
                <a:latin typeface="Arial" panose="020B0604020202020204" pitchFamily="34" charset="0"/>
                <a:ea typeface="ＭＳ Ｐゴシック" panose="020B0600070205080204" pitchFamily="34" charset="-128"/>
                <a:cs typeface="Arial" panose="020B0604020202020204" pitchFamily="34" charset="0"/>
              </a:rPr>
              <a:t>If a claim is “in the nature of alimony, maintenance, or support,” state judges should clearly state this.</a:t>
            </a:r>
          </a:p>
          <a:p>
            <a:pPr marL="457200" indent="-457200">
              <a:lnSpc>
                <a:spcPct val="90000"/>
              </a:lnSpc>
              <a:buFont typeface="Arial" panose="020B0604020202020204" pitchFamily="34" charset="0"/>
              <a:buChar char="•"/>
            </a:pPr>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r>
              <a:rPr lang="en-US" altLang="en-US" sz="2500" dirty="0">
                <a:latin typeface="Arial" panose="020B0604020202020204" pitchFamily="34" charset="0"/>
                <a:ea typeface="ＭＳ Ｐゴシック" panose="020B0600070205080204" pitchFamily="34" charset="-128"/>
                <a:cs typeface="Arial" panose="020B0604020202020204" pitchFamily="34" charset="0"/>
              </a:rPr>
              <a:t>The problem is hardest with respect to debt allocations, hold-harmless agreements, and any other third-party obligation such as attorney fees. </a:t>
            </a:r>
          </a:p>
        </p:txBody>
      </p:sp>
    </p:spTree>
    <p:extLst>
      <p:ext uri="{BB962C8B-B14F-4D97-AF65-F5344CB8AC3E}">
        <p14:creationId xmlns:p14="http://schemas.microsoft.com/office/powerpoint/2010/main" val="805466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363072" y="1019273"/>
            <a:ext cx="3285756" cy="4795408"/>
          </a:xfrm>
        </p:spPr>
        <p:txBody>
          <a:bodyPr vert="horz" lIns="91440" tIns="45720" rIns="91440" bIns="45720" rtlCol="0" anchor="ctr">
            <a:normAutofit/>
          </a:bodyPr>
          <a:lstStyle/>
          <a:p>
            <a:r>
              <a:rPr lang="en-US" sz="4100" dirty="0">
                <a:solidFill>
                  <a:srgbClr val="FFFFFF"/>
                </a:solidFill>
                <a:latin typeface="Arial" panose="020B0604020202020204" pitchFamily="34" charset="0"/>
                <a:cs typeface="Arial" panose="020B0604020202020204" pitchFamily="34" charset="0"/>
              </a:rPr>
              <a:t>Jurisdiction and the Discharge:</a:t>
            </a:r>
            <a:br>
              <a:rPr lang="en-US" sz="4100" dirty="0">
                <a:solidFill>
                  <a:srgbClr val="FFFFFF"/>
                </a:solidFill>
                <a:latin typeface="Arial" panose="020B0604020202020204" pitchFamily="34" charset="0"/>
                <a:cs typeface="Arial" panose="020B0604020202020204" pitchFamily="34" charset="0"/>
              </a:rPr>
            </a:br>
            <a:r>
              <a:rPr lang="en-US" sz="4100" dirty="0">
                <a:solidFill>
                  <a:srgbClr val="FFFFFF"/>
                </a:solidFill>
                <a:latin typeface="Arial" panose="020B0604020202020204" pitchFamily="34" charset="0"/>
                <a:cs typeface="Arial" panose="020B0604020202020204" pitchFamily="34" charset="0"/>
              </a:rPr>
              <a:t>Domestic Support Obligations</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818973" y="519053"/>
            <a:ext cx="5132524" cy="5341462"/>
          </a:xfrm>
          <a:prstGeom prst="rect">
            <a:avLst/>
          </a:prstGeom>
        </p:spPr>
        <p:txBody>
          <a:bodyPr wrap="square">
            <a:spAutoFit/>
          </a:bodyPr>
          <a:lstStyle/>
          <a:p>
            <a:pPr>
              <a:lnSpc>
                <a:spcPct val="90000"/>
              </a:lnSpc>
            </a:pPr>
            <a:endParaRPr lang="en-US" altLang="en-US" sz="2800" b="1"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r>
              <a:rPr lang="en-US" altLang="en-US" sz="2800" b="1" dirty="0">
                <a:latin typeface="Arial" panose="020B0604020202020204" pitchFamily="34" charset="0"/>
                <a:ea typeface="ＭＳ Ｐゴシック" panose="020B0600070205080204" pitchFamily="34" charset="-128"/>
                <a:cs typeface="Arial" panose="020B0604020202020204" pitchFamily="34" charset="0"/>
              </a:rPr>
              <a:t>Advice: </a:t>
            </a:r>
          </a:p>
          <a:p>
            <a:pPr>
              <a:lnSpc>
                <a:spcPct val="90000"/>
              </a:lnSpc>
            </a:pPr>
            <a:endParaRPr lang="en-US" altLang="en-US" sz="2300" b="1"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r>
              <a:rPr lang="en-US" altLang="en-US" sz="2500" dirty="0">
                <a:latin typeface="Arial" panose="020B0604020202020204" pitchFamily="34" charset="0"/>
                <a:ea typeface="ＭＳ Ｐゴシック" panose="020B0600070205080204" pitchFamily="34" charset="-128"/>
                <a:cs typeface="Arial" panose="020B0604020202020204" pitchFamily="34" charset="0"/>
              </a:rPr>
              <a:t>Sometimes matrimonial lawyers put these findings in proposed orders.</a:t>
            </a:r>
          </a:p>
          <a:p>
            <a:pPr>
              <a:lnSpc>
                <a:spcPct val="90000"/>
              </a:lnSpc>
            </a:pPr>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r>
              <a:rPr lang="en-US" altLang="en-US" sz="2500" dirty="0">
                <a:latin typeface="Arial" panose="020B0604020202020204" pitchFamily="34" charset="0"/>
                <a:ea typeface="ＭＳ Ｐゴシック" panose="020B0600070205080204" pitchFamily="34" charset="-128"/>
                <a:cs typeface="Arial" panose="020B0604020202020204" pitchFamily="34" charset="0"/>
              </a:rPr>
              <a:t>The state court should be aware when this occurs and might want to make sure opposing counsel is aware. </a:t>
            </a:r>
          </a:p>
          <a:p>
            <a:pPr>
              <a:lnSpc>
                <a:spcPct val="90000"/>
              </a:lnSpc>
            </a:pPr>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r>
              <a:rPr lang="en-US" altLang="en-US" sz="2500" dirty="0">
                <a:latin typeface="Arial" panose="020B0604020202020204" pitchFamily="34" charset="0"/>
                <a:ea typeface="ＭＳ Ｐゴシック" panose="020B0600070205080204" pitchFamily="34" charset="-128"/>
                <a:cs typeface="Arial" panose="020B0604020202020204" pitchFamily="34" charset="0"/>
              </a:rPr>
              <a:t>At times, both sides might agree to the language to the detriment of the creditors of one or both parties. </a:t>
            </a:r>
          </a:p>
        </p:txBody>
      </p:sp>
    </p:spTree>
    <p:extLst>
      <p:ext uri="{BB962C8B-B14F-4D97-AF65-F5344CB8AC3E}">
        <p14:creationId xmlns:p14="http://schemas.microsoft.com/office/powerpoint/2010/main" val="985030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363072" y="1019272"/>
            <a:ext cx="3012435" cy="4973313"/>
          </a:xfrm>
        </p:spPr>
        <p:txBody>
          <a:bodyPr vert="horz" lIns="91440" tIns="45720" rIns="91440" bIns="45720" rtlCol="0" anchor="ctr">
            <a:normAutofit/>
          </a:bodyPr>
          <a:lstStyle/>
          <a:p>
            <a:br>
              <a:rPr lang="en-US" sz="3000" dirty="0">
                <a:solidFill>
                  <a:srgbClr val="FFFFFF"/>
                </a:solidFill>
                <a:latin typeface="Arial" panose="020B0604020202020204" pitchFamily="34" charset="0"/>
                <a:cs typeface="Arial" panose="020B0604020202020204" pitchFamily="34" charset="0"/>
              </a:rPr>
            </a:br>
            <a:r>
              <a:rPr lang="en-US" sz="3000" dirty="0">
                <a:solidFill>
                  <a:srgbClr val="FFFFFF"/>
                </a:solidFill>
                <a:latin typeface="Arial" panose="020B0604020202020204" pitchFamily="34" charset="0"/>
                <a:cs typeface="Arial" panose="020B0604020202020204" pitchFamily="34" charset="0"/>
              </a:rPr>
              <a:t>Factors Considered by Bankruptcy Court to Determine if Obligation Is a DSO</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781178" y="304509"/>
            <a:ext cx="5134226" cy="6172459"/>
          </a:xfrm>
          <a:prstGeom prst="rect">
            <a:avLst/>
          </a:prstGeom>
        </p:spPr>
        <p:txBody>
          <a:bodyPr wrap="square">
            <a:spAutoFit/>
          </a:bodyPr>
          <a:lstStyle/>
          <a:p>
            <a:pPr>
              <a:lnSpc>
                <a:spcPct val="90000"/>
              </a:lnSpc>
            </a:pPr>
            <a:endParaRPr lang="en-US" altLang="en-US" sz="21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r>
              <a:rPr lang="en-US" altLang="en-US" sz="2200" dirty="0">
                <a:latin typeface="Arial" panose="020B0604020202020204" pitchFamily="34" charset="0"/>
                <a:ea typeface="ＭＳ Ｐゴシック" panose="020B0600070205080204" pitchFamily="34" charset="-128"/>
                <a:cs typeface="Arial" panose="020B0604020202020204" pitchFamily="34" charset="0"/>
              </a:rPr>
              <a:t>Whether payments terminate upon death or remarriage of the spouse receiving them.</a:t>
            </a:r>
          </a:p>
          <a:p>
            <a:pPr>
              <a:lnSpc>
                <a:spcPct val="90000"/>
              </a:lnSpc>
            </a:pPr>
            <a:endParaRPr lang="en-US" altLang="en-US" sz="22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r>
              <a:rPr lang="en-US" altLang="en-US" sz="2200" dirty="0">
                <a:latin typeface="Arial" panose="020B0604020202020204" pitchFamily="34" charset="0"/>
                <a:ea typeface="ＭＳ Ｐゴシック" panose="020B0600070205080204" pitchFamily="34" charset="-128"/>
                <a:cs typeface="Arial" panose="020B0604020202020204" pitchFamily="34" charset="0"/>
              </a:rPr>
              <a:t>Whether payments terminate when minor child reaches a certain age.</a:t>
            </a:r>
          </a:p>
          <a:p>
            <a:pPr>
              <a:lnSpc>
                <a:spcPct val="90000"/>
              </a:lnSpc>
            </a:pPr>
            <a:endParaRPr lang="en-US" altLang="en-US" sz="22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r>
              <a:rPr lang="en-US" altLang="en-US" sz="2200" dirty="0">
                <a:latin typeface="Arial" panose="020B0604020202020204" pitchFamily="34" charset="0"/>
                <a:ea typeface="ＭＳ Ｐゴシック" panose="020B0600070205080204" pitchFamily="34" charset="-128"/>
                <a:cs typeface="Arial" panose="020B0604020202020204" pitchFamily="34" charset="0"/>
              </a:rPr>
              <a:t>Whether payments are contingent on future earning abilities.</a:t>
            </a:r>
          </a:p>
          <a:p>
            <a:pPr>
              <a:lnSpc>
                <a:spcPct val="90000"/>
              </a:lnSpc>
            </a:pPr>
            <a:endParaRPr lang="en-US" altLang="en-US" sz="22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r>
              <a:rPr lang="en-US" altLang="en-US" sz="2200" dirty="0">
                <a:latin typeface="Arial" panose="020B0604020202020204" pitchFamily="34" charset="0"/>
                <a:ea typeface="ＭＳ Ｐゴシック" panose="020B0600070205080204" pitchFamily="34" charset="-128"/>
                <a:cs typeface="Arial" panose="020B0604020202020204" pitchFamily="34" charset="0"/>
              </a:rPr>
              <a:t>Whether payments are to be periodic over a long period of time rather than in a lump sum.</a:t>
            </a:r>
          </a:p>
          <a:p>
            <a:pPr>
              <a:lnSpc>
                <a:spcPct val="90000"/>
              </a:lnSpc>
            </a:pPr>
            <a:endParaRPr lang="en-US" altLang="en-US" sz="22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r>
              <a:rPr lang="en-US" altLang="en-US" sz="2200" dirty="0">
                <a:latin typeface="Arial" panose="020B0604020202020204" pitchFamily="34" charset="0"/>
                <a:ea typeface="ＭＳ Ｐゴシック" panose="020B0600070205080204" pitchFamily="34" charset="-128"/>
                <a:cs typeface="Arial" panose="020B0604020202020204" pitchFamily="34" charset="0"/>
              </a:rPr>
              <a:t>Whether the payments are designated as being for purposes such as medical care, housing, or other needs of the spouse or children.</a:t>
            </a:r>
          </a:p>
        </p:txBody>
      </p:sp>
    </p:spTree>
    <p:extLst>
      <p:ext uri="{BB962C8B-B14F-4D97-AF65-F5344CB8AC3E}">
        <p14:creationId xmlns:p14="http://schemas.microsoft.com/office/powerpoint/2010/main" val="2923463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363072" y="1019272"/>
            <a:ext cx="3012435" cy="4973313"/>
          </a:xfrm>
        </p:spPr>
        <p:txBody>
          <a:bodyPr vert="horz" lIns="91440" tIns="45720" rIns="91440" bIns="45720" rtlCol="0" anchor="ctr">
            <a:normAutofit/>
          </a:bodyPr>
          <a:lstStyle/>
          <a:p>
            <a:br>
              <a:rPr lang="en-US" sz="30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Sample Language </a:t>
            </a:r>
            <a:br>
              <a:rPr lang="en-US" sz="40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to Protect Judgments </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831421" y="615305"/>
            <a:ext cx="5108045" cy="5479962"/>
          </a:xfrm>
          <a:prstGeom prst="rect">
            <a:avLst/>
          </a:prstGeom>
        </p:spPr>
        <p:txBody>
          <a:bodyPr wrap="square">
            <a:spAutoFit/>
          </a:bodyPr>
          <a:lstStyle/>
          <a:p>
            <a:pPr>
              <a:lnSpc>
                <a:spcPct val="90000"/>
              </a:lnSpc>
            </a:pPr>
            <a:r>
              <a:rPr lang="en-US" altLang="en-US" sz="2500" b="1" dirty="0" err="1">
                <a:latin typeface="Arial" panose="020B0604020202020204" pitchFamily="34" charset="0"/>
                <a:ea typeface="ＭＳ Ｐゴシック" panose="020B0600070205080204" pitchFamily="34" charset="-128"/>
                <a:cs typeface="Arial" panose="020B0604020202020204" pitchFamily="34" charset="0"/>
              </a:rPr>
              <a:t>Nondischargeable</a:t>
            </a:r>
            <a:r>
              <a:rPr lang="en-US" altLang="en-US" sz="2500" b="1" dirty="0">
                <a:latin typeface="Arial" panose="020B0604020202020204" pitchFamily="34" charset="0"/>
                <a:ea typeface="ＭＳ Ｐゴシック" panose="020B0600070205080204" pitchFamily="34" charset="-128"/>
                <a:cs typeface="Arial" panose="020B0604020202020204" pitchFamily="34" charset="0"/>
              </a:rPr>
              <a:t> attorney fees:</a:t>
            </a:r>
          </a:p>
          <a:p>
            <a:pPr>
              <a:lnSpc>
                <a:spcPct val="90000"/>
              </a:lnSpc>
            </a:pPr>
            <a:endParaRPr lang="en-US" altLang="en-US" sz="2100"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r>
              <a:rPr lang="en-US" altLang="en-US" sz="2300" dirty="0">
                <a:latin typeface="Arial" panose="020B0604020202020204" pitchFamily="34" charset="0"/>
                <a:ea typeface="ＭＳ Ｐゴシック" panose="020B0600070205080204" pitchFamily="34" charset="-128"/>
                <a:cs typeface="Arial" panose="020B0604020202020204" pitchFamily="34" charset="0"/>
              </a:rPr>
              <a:t>“In order to ensure that [the partner] can afford to support [themselves] and the children, [the other partner] shall pay the sum of $____ as and for the [partner]’s attorney fees and costs.”</a:t>
            </a:r>
          </a:p>
          <a:p>
            <a:pPr>
              <a:lnSpc>
                <a:spcPct val="90000"/>
              </a:lnSpc>
            </a:pPr>
            <a:endParaRPr lang="en-US" altLang="en-US" sz="2100"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r>
              <a:rPr lang="en-US" altLang="en-US" sz="2500" b="1" dirty="0">
                <a:latin typeface="Arial" panose="020B0604020202020204" pitchFamily="34" charset="0"/>
                <a:ea typeface="ＭＳ Ｐゴシック" panose="020B0600070205080204" pitchFamily="34" charset="-128"/>
                <a:cs typeface="Arial" panose="020B0604020202020204" pitchFamily="34" charset="0"/>
              </a:rPr>
              <a:t>Obligation to pay a joint debt:</a:t>
            </a:r>
          </a:p>
          <a:p>
            <a:pPr>
              <a:lnSpc>
                <a:spcPct val="90000"/>
              </a:lnSpc>
            </a:pPr>
            <a:endParaRPr lang="en-US" altLang="en-US" sz="2100"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r>
              <a:rPr lang="en-US" altLang="en-US" sz="2300" dirty="0">
                <a:latin typeface="Arial" panose="020B0604020202020204" pitchFamily="34" charset="0"/>
                <a:ea typeface="ＭＳ Ｐゴシック" panose="020B0600070205080204" pitchFamily="34" charset="-128"/>
                <a:cs typeface="Arial" panose="020B0604020202020204" pitchFamily="34" charset="0"/>
              </a:rPr>
              <a:t>“Relieving [the partner] of [their] obligation to pay the joint debts is necessary to enable [the partner] to maintain the family home and provide [their] share of support for the minor children.”</a:t>
            </a:r>
          </a:p>
        </p:txBody>
      </p:sp>
    </p:spTree>
    <p:extLst>
      <p:ext uri="{BB962C8B-B14F-4D97-AF65-F5344CB8AC3E}">
        <p14:creationId xmlns:p14="http://schemas.microsoft.com/office/powerpoint/2010/main" val="3527434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925556" y="316541"/>
            <a:ext cx="4917656" cy="4496616"/>
          </a:xfrm>
          <a:prstGeom prst="rect">
            <a:avLst/>
          </a:prstGeom>
        </p:spPr>
        <p:txBody>
          <a:bodyPr wrap="square">
            <a:spAutoFit/>
          </a:bodyPr>
          <a:lstStyle/>
          <a:p>
            <a:pPr>
              <a:lnSpc>
                <a:spcPct val="90000"/>
              </a:lnSpc>
            </a:pPr>
            <a:endParaRPr lang="en-US" altLang="en-US" sz="2800" b="1"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endParaRPr lang="en-US" altLang="en-US" sz="2800" b="1"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endParaRPr lang="en-US" altLang="en-US" sz="2800" b="1"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endParaRPr lang="en-US" altLang="en-US" sz="2500"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r>
              <a:rPr lang="en-US" altLang="en-US" sz="2500" b="1" dirty="0">
                <a:latin typeface="Arial" panose="020B0604020202020204" pitchFamily="34" charset="0"/>
                <a:ea typeface="ＭＳ Ｐゴシック" panose="020B0600070205080204" pitchFamily="34" charset="-128"/>
                <a:cs typeface="Arial" panose="020B0604020202020204" pitchFamily="34" charset="0"/>
              </a:rPr>
              <a:t>Monetary award as a DSO:</a:t>
            </a:r>
          </a:p>
          <a:p>
            <a:pPr>
              <a:lnSpc>
                <a:spcPct val="90000"/>
              </a:lnSpc>
            </a:pPr>
            <a:endParaRPr lang="en-US" altLang="en-US" sz="2300" b="1" dirty="0">
              <a:latin typeface="Arial" panose="020B0604020202020204" pitchFamily="34" charset="0"/>
              <a:ea typeface="ＭＳ Ｐゴシック" panose="020B0600070205080204" pitchFamily="34" charset="-128"/>
              <a:cs typeface="Arial" panose="020B0604020202020204" pitchFamily="34" charset="0"/>
            </a:endParaRPr>
          </a:p>
          <a:p>
            <a:pPr>
              <a:lnSpc>
                <a:spcPct val="90000"/>
              </a:lnSpc>
            </a:pPr>
            <a:r>
              <a:rPr lang="en-US" altLang="en-US" sz="2300" dirty="0">
                <a:latin typeface="Arial" panose="020B0604020202020204" pitchFamily="34" charset="0"/>
                <a:ea typeface="ＭＳ Ｐゴシック" panose="020B0600070205080204" pitchFamily="34" charset="-128"/>
                <a:cs typeface="Arial" panose="020B0604020202020204" pitchFamily="34" charset="0"/>
              </a:rPr>
              <a:t>“The payment of $_______ is to provide for the support and living expenses of the spouse or minor child; or [the payment of $____ is intended to pay for the mortgage on a home] or [other necessities for the child or the spouse.]”</a:t>
            </a:r>
          </a:p>
        </p:txBody>
      </p:sp>
      <p:sp>
        <p:nvSpPr>
          <p:cNvPr id="10" name="Title 1">
            <a:extLst>
              <a:ext uri="{FF2B5EF4-FFF2-40B4-BE49-F238E27FC236}">
                <a16:creationId xmlns:a16="http://schemas.microsoft.com/office/drawing/2014/main" id="{9CFED5AD-DD2B-4D0A-8753-609F5D869EF4}"/>
              </a:ext>
            </a:extLst>
          </p:cNvPr>
          <p:cNvSpPr>
            <a:spLocks noGrp="1"/>
          </p:cNvSpPr>
          <p:nvPr>
            <p:ph type="title"/>
          </p:nvPr>
        </p:nvSpPr>
        <p:spPr>
          <a:xfrm>
            <a:off x="363072" y="1019272"/>
            <a:ext cx="3012435" cy="4973313"/>
          </a:xfrm>
        </p:spPr>
        <p:txBody>
          <a:bodyPr vert="horz" lIns="91440" tIns="45720" rIns="91440" bIns="45720" rtlCol="0" anchor="ctr">
            <a:normAutofit/>
          </a:bodyPr>
          <a:lstStyle/>
          <a:p>
            <a:br>
              <a:rPr lang="en-US" sz="30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Sample Language </a:t>
            </a:r>
            <a:br>
              <a:rPr lang="en-US" sz="40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to Protect Judgments </a:t>
            </a:r>
          </a:p>
        </p:txBody>
      </p:sp>
    </p:spTree>
    <p:extLst>
      <p:ext uri="{BB962C8B-B14F-4D97-AF65-F5344CB8AC3E}">
        <p14:creationId xmlns:p14="http://schemas.microsoft.com/office/powerpoint/2010/main" val="2919389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08477CC-D1B5-41C7-A47A-49052F6C95D2}"/>
              </a:ext>
            </a:extLst>
          </p:cNvPr>
          <p:cNvSpPr>
            <a:spLocks noGrp="1"/>
          </p:cNvSpPr>
          <p:nvPr>
            <p:ph type="title"/>
          </p:nvPr>
        </p:nvSpPr>
        <p:spPr>
          <a:xfrm>
            <a:off x="628650" y="672747"/>
            <a:ext cx="7886700" cy="715556"/>
          </a:xfrm>
        </p:spPr>
        <p:txBody>
          <a:bodyPr>
            <a:normAutofit/>
          </a:bodyPr>
          <a:lstStyle/>
          <a:p>
            <a:pPr algn="ctr"/>
            <a:r>
              <a:rPr lang="en-US" sz="2200" dirty="0">
                <a:solidFill>
                  <a:schemeClr val="bg1"/>
                </a:solidFill>
                <a:latin typeface="Arial" panose="020B0604020202020204" pitchFamily="34" charset="0"/>
                <a:cs typeface="Arial" panose="020B0604020202020204" pitchFamily="34" charset="0"/>
              </a:rPr>
              <a:t>Child Support, Maintenance, or Attorneys’ Fees in Divorce: Can a Bankruptcy Court Examine or Undo Your Awards?</a:t>
            </a:r>
          </a:p>
        </p:txBody>
      </p:sp>
      <p:sp>
        <p:nvSpPr>
          <p:cNvPr id="3" name="TextBox 2">
            <a:extLst>
              <a:ext uri="{FF2B5EF4-FFF2-40B4-BE49-F238E27FC236}">
                <a16:creationId xmlns:a16="http://schemas.microsoft.com/office/drawing/2014/main" id="{49437D5E-F558-4943-BFBC-20A7730F3E75}"/>
              </a:ext>
            </a:extLst>
          </p:cNvPr>
          <p:cNvSpPr txBox="1"/>
          <p:nvPr/>
        </p:nvSpPr>
        <p:spPr>
          <a:xfrm>
            <a:off x="481974" y="5824233"/>
            <a:ext cx="8033376" cy="923330"/>
          </a:xfrm>
          <a:prstGeom prst="rect">
            <a:avLst/>
          </a:prstGeom>
          <a:noFill/>
          <a:ln>
            <a:solidFill>
              <a:schemeClr val="tx1"/>
            </a:solidFill>
          </a:ln>
        </p:spPr>
        <p:txBody>
          <a:bodyPr wrap="square" rtlCol="0">
            <a:spAutoFit/>
          </a:bodyPr>
          <a:lstStyle/>
          <a:p>
            <a:r>
              <a:rPr lang="en-US" dirty="0">
                <a:latin typeface="Arial" panose="020B0604020202020204" pitchFamily="34" charset="0"/>
                <a:cs typeface="Arial" panose="020B0604020202020204" pitchFamily="34" charset="0"/>
              </a:rPr>
              <a:t>Decision can vary by jurisdiction. For example, in the Fourth Circuit, the state court makes the domestic divisions, and the bankruptcy court then reviews and enforces against the debtor and estate property under bankruptcy law. </a:t>
            </a:r>
          </a:p>
        </p:txBody>
      </p:sp>
      <p:sp>
        <p:nvSpPr>
          <p:cNvPr id="6" name="Rectangle 5" descr="Judge">
            <a:extLst>
              <a:ext uri="{FF2B5EF4-FFF2-40B4-BE49-F238E27FC236}">
                <a16:creationId xmlns:a16="http://schemas.microsoft.com/office/drawing/2014/main" id="{298A45F3-E626-48CE-8028-4F44DEA2EA2A}"/>
              </a:ext>
            </a:extLst>
          </p:cNvPr>
          <p:cNvSpPr/>
          <p:nvPr/>
        </p:nvSpPr>
        <p:spPr>
          <a:xfrm>
            <a:off x="1426046" y="1485355"/>
            <a:ext cx="1695937" cy="1695937"/>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sp>
        <p:nvSpPr>
          <p:cNvPr id="7" name="Rectangle 6" descr="Irritant">
            <a:extLst>
              <a:ext uri="{FF2B5EF4-FFF2-40B4-BE49-F238E27FC236}">
                <a16:creationId xmlns:a16="http://schemas.microsoft.com/office/drawing/2014/main" id="{AED31940-8685-44EC-8FC2-2631CAFDB394}"/>
              </a:ext>
            </a:extLst>
          </p:cNvPr>
          <p:cNvSpPr/>
          <p:nvPr/>
        </p:nvSpPr>
        <p:spPr>
          <a:xfrm>
            <a:off x="5716220" y="1485354"/>
            <a:ext cx="1695937" cy="1695937"/>
          </a:xfrm>
          <a:prstGeom prst="rect">
            <a:avLst/>
          </a:prstGeom>
          <a: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grpSp>
        <p:nvGrpSpPr>
          <p:cNvPr id="8" name="Group 7">
            <a:extLst>
              <a:ext uri="{FF2B5EF4-FFF2-40B4-BE49-F238E27FC236}">
                <a16:creationId xmlns:a16="http://schemas.microsoft.com/office/drawing/2014/main" id="{F5426834-A976-4FDC-A909-27945ECEC3CA}"/>
              </a:ext>
            </a:extLst>
          </p:cNvPr>
          <p:cNvGrpSpPr/>
          <p:nvPr/>
        </p:nvGrpSpPr>
        <p:grpSpPr>
          <a:xfrm>
            <a:off x="4572000" y="3609998"/>
            <a:ext cx="3768750" cy="1755000"/>
            <a:chOff x="4498844" y="2203762"/>
            <a:chExt cx="3768750" cy="1755000"/>
          </a:xfrm>
        </p:grpSpPr>
        <p:sp>
          <p:nvSpPr>
            <p:cNvPr id="9" name="Rectangle 8">
              <a:extLst>
                <a:ext uri="{FF2B5EF4-FFF2-40B4-BE49-F238E27FC236}">
                  <a16:creationId xmlns:a16="http://schemas.microsoft.com/office/drawing/2014/main" id="{93C0D56E-A9BB-44AA-B3C7-EC31EC126123}"/>
                </a:ext>
              </a:extLst>
            </p:cNvPr>
            <p:cNvSpPr/>
            <p:nvPr/>
          </p:nvSpPr>
          <p:spPr>
            <a:xfrm>
              <a:off x="4498844" y="2203762"/>
              <a:ext cx="3768750" cy="1755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0" name="TextBox 9">
              <a:extLst>
                <a:ext uri="{FF2B5EF4-FFF2-40B4-BE49-F238E27FC236}">
                  <a16:creationId xmlns:a16="http://schemas.microsoft.com/office/drawing/2014/main" id="{829D3B15-9FB1-4E5C-BD9C-E819B3D83066}"/>
                </a:ext>
              </a:extLst>
            </p:cNvPr>
            <p:cNvSpPr txBox="1"/>
            <p:nvPr/>
          </p:nvSpPr>
          <p:spPr>
            <a:xfrm>
              <a:off x="4498844" y="2203762"/>
              <a:ext cx="3768750" cy="1755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kern="1200" dirty="0">
                  <a:latin typeface="Arial" panose="020B0604020202020204" pitchFamily="34" charset="0"/>
                  <a:cs typeface="Arial" panose="020B0604020202020204" pitchFamily="34" charset="0"/>
                </a:rPr>
                <a:t>The state court’s division of assets might be affected if its characterizations are inconsistent with the parties’ true intentions and dischargeability rights of the debtor.</a:t>
              </a:r>
            </a:p>
          </p:txBody>
        </p:sp>
      </p:grpSp>
      <p:grpSp>
        <p:nvGrpSpPr>
          <p:cNvPr id="11" name="Group 10">
            <a:extLst>
              <a:ext uri="{FF2B5EF4-FFF2-40B4-BE49-F238E27FC236}">
                <a16:creationId xmlns:a16="http://schemas.microsoft.com/office/drawing/2014/main" id="{24CC305F-0105-4878-B741-1BF1C6AF40AC}"/>
              </a:ext>
            </a:extLst>
          </p:cNvPr>
          <p:cNvGrpSpPr/>
          <p:nvPr/>
        </p:nvGrpSpPr>
        <p:grpSpPr>
          <a:xfrm>
            <a:off x="389640" y="3405812"/>
            <a:ext cx="3768750" cy="1755000"/>
            <a:chOff x="234239" y="1847497"/>
            <a:chExt cx="3768750" cy="1755000"/>
          </a:xfrm>
        </p:grpSpPr>
        <p:sp>
          <p:nvSpPr>
            <p:cNvPr id="12" name="Rectangle 11">
              <a:extLst>
                <a:ext uri="{FF2B5EF4-FFF2-40B4-BE49-F238E27FC236}">
                  <a16:creationId xmlns:a16="http://schemas.microsoft.com/office/drawing/2014/main" id="{44295832-D7F3-42D2-BAF9-4D210634AA5C}"/>
                </a:ext>
              </a:extLst>
            </p:cNvPr>
            <p:cNvSpPr/>
            <p:nvPr/>
          </p:nvSpPr>
          <p:spPr>
            <a:xfrm>
              <a:off x="234239" y="1847497"/>
              <a:ext cx="3768750" cy="1755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3" name="TextBox 12">
              <a:extLst>
                <a:ext uri="{FF2B5EF4-FFF2-40B4-BE49-F238E27FC236}">
                  <a16:creationId xmlns:a16="http://schemas.microsoft.com/office/drawing/2014/main" id="{E59228E8-A217-454F-B579-ACBB0226CB97}"/>
                </a:ext>
              </a:extLst>
            </p:cNvPr>
            <p:cNvSpPr txBox="1"/>
            <p:nvPr/>
          </p:nvSpPr>
          <p:spPr>
            <a:xfrm>
              <a:off x="234239" y="1847497"/>
              <a:ext cx="3768750" cy="17550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en-US" sz="2000" b="1" kern="1200" dirty="0">
                  <a:latin typeface="Arial" panose="020B0604020202020204" pitchFamily="34" charset="0"/>
                  <a:cs typeface="Arial" panose="020B0604020202020204" pitchFamily="34" charset="0"/>
                </a:rPr>
                <a:t>Yes. </a:t>
              </a:r>
            </a:p>
            <a:p>
              <a:pPr marL="0" lvl="0" indent="0" algn="ctr" defTabSz="889000">
                <a:lnSpc>
                  <a:spcPct val="100000"/>
                </a:lnSpc>
                <a:spcBef>
                  <a:spcPct val="0"/>
                </a:spcBef>
                <a:spcAft>
                  <a:spcPct val="35000"/>
                </a:spcAft>
                <a:buNone/>
              </a:pPr>
              <a:r>
                <a:rPr lang="en-US" sz="1500" kern="1200" dirty="0">
                  <a:latin typeface="Arial" panose="020B0604020202020204" pitchFamily="34" charset="0"/>
                  <a:cs typeface="Arial" panose="020B0604020202020204" pitchFamily="34" charset="0"/>
                </a:rPr>
                <a:t>The bankruptcy court may need to decide whether the award fits the bankruptcy definition of a “domestic support obligation.” Characterization of the award and its relation to property division is sometimes reviewed. Your findings and conclusions can assist the bankruptcy court and may have preclusive effect.</a:t>
              </a:r>
            </a:p>
          </p:txBody>
        </p:sp>
      </p:grpSp>
    </p:spTree>
    <p:extLst>
      <p:ext uri="{BB962C8B-B14F-4D97-AF65-F5344CB8AC3E}">
        <p14:creationId xmlns:p14="http://schemas.microsoft.com/office/powerpoint/2010/main" val="2530959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471358" y="1019272"/>
            <a:ext cx="3249624" cy="4973313"/>
          </a:xfrm>
        </p:spPr>
        <p:txBody>
          <a:bodyPr vert="horz" lIns="91440" tIns="45720" rIns="91440" bIns="45720" rtlCol="0" anchor="ctr">
            <a:normAutofit/>
          </a:bodyPr>
          <a:lstStyle/>
          <a:p>
            <a:br>
              <a:rPr lang="en-US" sz="28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Additional </a:t>
            </a:r>
            <a:br>
              <a:rPr lang="en-US" sz="40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Resources</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pic>
        <p:nvPicPr>
          <p:cNvPr id="8" name="Picture 7">
            <a:extLst>
              <a:ext uri="{FF2B5EF4-FFF2-40B4-BE49-F238E27FC236}">
                <a16:creationId xmlns:a16="http://schemas.microsoft.com/office/drawing/2014/main" id="{27745CC7-41A6-4D59-AEA0-DEA4F1AF234C}"/>
              </a:ext>
            </a:extLst>
          </p:cNvPr>
          <p:cNvPicPr>
            <a:picLocks noChangeAspect="1"/>
          </p:cNvPicPr>
          <p:nvPr/>
        </p:nvPicPr>
        <p:blipFill>
          <a:blip r:embed="rId3"/>
          <a:stretch>
            <a:fillRect/>
          </a:stretch>
        </p:blipFill>
        <p:spPr>
          <a:xfrm>
            <a:off x="4947909" y="470925"/>
            <a:ext cx="2611572" cy="3695260"/>
          </a:xfrm>
          <a:prstGeom prst="rect">
            <a:avLst/>
          </a:prstGeom>
        </p:spPr>
      </p:pic>
      <p:sp>
        <p:nvSpPr>
          <p:cNvPr id="9" name="TextBox 8">
            <a:extLst>
              <a:ext uri="{FF2B5EF4-FFF2-40B4-BE49-F238E27FC236}">
                <a16:creationId xmlns:a16="http://schemas.microsoft.com/office/drawing/2014/main" id="{4CD16181-AA0E-473C-A3CC-32CB4CD92C00}"/>
              </a:ext>
            </a:extLst>
          </p:cNvPr>
          <p:cNvSpPr txBox="1"/>
          <p:nvPr/>
        </p:nvSpPr>
        <p:spPr>
          <a:xfrm>
            <a:off x="3936875" y="4331704"/>
            <a:ext cx="4981903" cy="2031325"/>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Federal Judicial Center website on federal-state cooperation: </a:t>
            </a:r>
            <a:r>
              <a:rPr lang="en-US" dirty="0">
                <a:latin typeface="Arial" panose="020B0604020202020204" pitchFamily="34" charset="0"/>
                <a:cs typeface="Arial" panose="020B0604020202020204" pitchFamily="34" charset="0"/>
                <a:hlinkClick r:id="rId4"/>
              </a:rPr>
              <a:t>https://fjc.gov/fedstate</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National Center for State Courts resource guide on foreclosures: </a:t>
            </a:r>
            <a:r>
              <a:rPr lang="en-US" dirty="0">
                <a:latin typeface="Arial" panose="020B0604020202020204" pitchFamily="34" charset="0"/>
                <a:cs typeface="Arial" panose="020B0604020202020204" pitchFamily="34" charset="0"/>
                <a:hlinkClick r:id="rId5"/>
              </a:rPr>
              <a:t>https://www.ncsc.org/Topics/Financial/Foreclosures/Resource-Guide.aspx</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1797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2843" y="3726"/>
            <a:ext cx="4211157"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4" name="Picture 43">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a:off x="0" y="0"/>
            <a:ext cx="9144000" cy="6858000"/>
          </a:xfrm>
          <a:prstGeom prst="rect">
            <a:avLst/>
          </a:prstGeom>
        </p:spPr>
      </p:pic>
      <p:sp>
        <p:nvSpPr>
          <p:cNvPr id="2" name="Title 1">
            <a:extLst>
              <a:ext uri="{FF2B5EF4-FFF2-40B4-BE49-F238E27FC236}">
                <a16:creationId xmlns:a16="http://schemas.microsoft.com/office/drawing/2014/main" id="{AA96C015-A71F-4D18-8993-EAA8D6377F60}"/>
              </a:ext>
            </a:extLst>
          </p:cNvPr>
          <p:cNvSpPr>
            <a:spLocks noGrp="1"/>
          </p:cNvSpPr>
          <p:nvPr>
            <p:ph type="title"/>
          </p:nvPr>
        </p:nvSpPr>
        <p:spPr>
          <a:xfrm>
            <a:off x="256753" y="802955"/>
            <a:ext cx="4445876" cy="1454051"/>
          </a:xfrm>
        </p:spPr>
        <p:txBody>
          <a:bodyPr>
            <a:normAutofit/>
          </a:bodyPr>
          <a:lstStyle/>
          <a:p>
            <a:r>
              <a:rPr lang="en-US" b="1" dirty="0">
                <a:solidFill>
                  <a:srgbClr val="000000"/>
                </a:solidFill>
                <a:latin typeface="Arial" panose="020B0604020202020204" pitchFamily="34" charset="0"/>
                <a:cs typeface="Arial" panose="020B0604020202020204" pitchFamily="34" charset="0"/>
              </a:rPr>
              <a:t>Content Note</a:t>
            </a:r>
            <a:endParaRPr lang="en-US" dirty="0">
              <a:solidFill>
                <a:srgbClr val="000000"/>
              </a:solidFill>
            </a:endParaRPr>
          </a:p>
        </p:txBody>
      </p:sp>
      <p:sp>
        <p:nvSpPr>
          <p:cNvPr id="3" name="Content Placeholder 2">
            <a:extLst>
              <a:ext uri="{FF2B5EF4-FFF2-40B4-BE49-F238E27FC236}">
                <a16:creationId xmlns:a16="http://schemas.microsoft.com/office/drawing/2014/main" id="{9F7BB95B-E3D2-4B3C-BC66-95BC3B5977A1}"/>
              </a:ext>
            </a:extLst>
          </p:cNvPr>
          <p:cNvSpPr>
            <a:spLocks noGrp="1"/>
          </p:cNvSpPr>
          <p:nvPr>
            <p:ph idx="1"/>
          </p:nvPr>
        </p:nvSpPr>
        <p:spPr>
          <a:xfrm>
            <a:off x="0" y="1656100"/>
            <a:ext cx="5515675" cy="4750181"/>
          </a:xfrm>
        </p:spPr>
        <p:txBody>
          <a:bodyPr anchor="ctr">
            <a:noAutofit/>
          </a:bodyPr>
          <a:lstStyle/>
          <a:p>
            <a:pPr marL="0" indent="0">
              <a:buNone/>
            </a:pPr>
            <a:r>
              <a:rPr lang="en-US" dirty="0">
                <a:solidFill>
                  <a:srgbClr val="000000"/>
                </a:solidFill>
                <a:latin typeface="Arial" panose="020B0604020202020204" pitchFamily="34" charset="0"/>
                <a:cs typeface="Arial" panose="020B0604020202020204" pitchFamily="34" charset="0"/>
              </a:rPr>
              <a:t>This presentation only addresses related family law issues. A full presentation with all six topics (bankruptcy overview; automatic stay; bankruptcy discharge; family law; foreclosure; additional considerations) is available at fjc.gov/</a:t>
            </a:r>
            <a:r>
              <a:rPr lang="en-US" dirty="0" err="1">
                <a:solidFill>
                  <a:srgbClr val="000000"/>
                </a:solidFill>
                <a:latin typeface="Arial" panose="020B0604020202020204" pitchFamily="34" charset="0"/>
                <a:cs typeface="Arial" panose="020B0604020202020204" pitchFamily="34" charset="0"/>
              </a:rPr>
              <a:t>fedstate</a:t>
            </a:r>
            <a:r>
              <a:rPr lang="en-US" dirty="0">
                <a:solidFill>
                  <a:srgbClr val="000000"/>
                </a:solidFill>
                <a:latin typeface="Arial" panose="020B0604020202020204" pitchFamily="34" charset="0"/>
                <a:cs typeface="Arial" panose="020B0604020202020204" pitchFamily="34" charset="0"/>
              </a:rPr>
              <a:t>, as well as separate presentations for each of those topics.</a:t>
            </a:r>
            <a:endParaRPr lang="en-US" b="1" dirty="0">
              <a:solidFill>
                <a:srgbClr val="000000"/>
              </a:solidFill>
              <a:latin typeface="Arial" panose="020B0604020202020204" pitchFamily="34" charset="0"/>
              <a:cs typeface="Arial" panose="020B0604020202020204" pitchFamily="34" charset="0"/>
            </a:endParaRPr>
          </a:p>
        </p:txBody>
      </p:sp>
      <p:sp>
        <p:nvSpPr>
          <p:cNvPr id="46"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93671" y="738619"/>
            <a:ext cx="3750329"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 name="Graphic 13" descr="Gavel">
            <a:extLst>
              <a:ext uri="{FF2B5EF4-FFF2-40B4-BE49-F238E27FC236}">
                <a16:creationId xmlns:a16="http://schemas.microsoft.com/office/drawing/2014/main" id="{33A9BB27-920C-4355-ACFD-F49BE1B6B60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075615" y="2065912"/>
            <a:ext cx="2746374" cy="2746374"/>
          </a:xfrm>
          <a:prstGeom prst="rect">
            <a:avLst/>
          </a:prstGeom>
        </p:spPr>
      </p:pic>
    </p:spTree>
    <p:extLst>
      <p:ext uri="{BB962C8B-B14F-4D97-AF65-F5344CB8AC3E}">
        <p14:creationId xmlns:p14="http://schemas.microsoft.com/office/powerpoint/2010/main" val="3093329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435264" y="1019272"/>
            <a:ext cx="3249624" cy="4973313"/>
          </a:xfrm>
        </p:spPr>
        <p:txBody>
          <a:bodyPr vert="horz" lIns="91440" tIns="45720" rIns="91440" bIns="45720" rtlCol="0" anchor="ctr">
            <a:normAutofit/>
          </a:bodyPr>
          <a:lstStyle/>
          <a:p>
            <a:br>
              <a:rPr lang="en-US" sz="2800" dirty="0">
                <a:solidFill>
                  <a:srgbClr val="FFFFFF"/>
                </a:solidFill>
                <a:latin typeface="Arial" panose="020B0604020202020204" pitchFamily="34" charset="0"/>
                <a:cs typeface="Arial" panose="020B0604020202020204" pitchFamily="34" charset="0"/>
              </a:rPr>
            </a:br>
            <a:r>
              <a:rPr lang="en-US" sz="4000" dirty="0">
                <a:solidFill>
                  <a:srgbClr val="FFFFFF"/>
                </a:solidFill>
                <a:latin typeface="Arial" panose="020B0604020202020204" pitchFamily="34" charset="0"/>
                <a:cs typeface="Arial" panose="020B0604020202020204" pitchFamily="34" charset="0"/>
              </a:rPr>
              <a:t>Thank You</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9" name="TextBox 8">
            <a:extLst>
              <a:ext uri="{FF2B5EF4-FFF2-40B4-BE49-F238E27FC236}">
                <a16:creationId xmlns:a16="http://schemas.microsoft.com/office/drawing/2014/main" id="{4CD16181-AA0E-473C-A3CC-32CB4CD92C00}"/>
              </a:ext>
            </a:extLst>
          </p:cNvPr>
          <p:cNvSpPr txBox="1"/>
          <p:nvPr/>
        </p:nvSpPr>
        <p:spPr>
          <a:xfrm>
            <a:off x="3774961" y="659757"/>
            <a:ext cx="5218430" cy="5478423"/>
          </a:xfrm>
          <a:prstGeom prst="rect">
            <a:avLst/>
          </a:prstGeom>
          <a:noFill/>
        </p:spPr>
        <p:txBody>
          <a:bodyPr wrap="square" rtlCol="0">
            <a:spAutoFit/>
          </a:bodyPr>
          <a:lstStyle/>
          <a:p>
            <a:r>
              <a:rPr lang="en-US" sz="2500" dirty="0">
                <a:latin typeface="Arial" panose="020B0604020202020204" pitchFamily="34" charset="0"/>
                <a:cs typeface="Arial" panose="020B0604020202020204" pitchFamily="34" charset="0"/>
              </a:rPr>
              <a:t>This presentation was organized </a:t>
            </a:r>
            <a:br>
              <a:rPr lang="en-US" sz="2500" dirty="0">
                <a:latin typeface="Arial" panose="020B0604020202020204" pitchFamily="34" charset="0"/>
                <a:cs typeface="Arial" panose="020B0604020202020204" pitchFamily="34" charset="0"/>
              </a:rPr>
            </a:br>
            <a:r>
              <a:rPr lang="en-US" sz="2500" dirty="0">
                <a:latin typeface="Arial" panose="020B0604020202020204" pitchFamily="34" charset="0"/>
                <a:cs typeface="Arial" panose="020B0604020202020204" pitchFamily="34" charset="0"/>
              </a:rPr>
              <a:t>by Federal Judicial Center Senior Research Associate Jason A. Cantone, with considerable assistance by a number of federal and state judges and court personnel (see note for slide 1). </a:t>
            </a:r>
          </a:p>
          <a:p>
            <a:endParaRPr lang="en-US" sz="2500" dirty="0">
              <a:latin typeface="Arial" panose="020B0604020202020204" pitchFamily="34" charset="0"/>
              <a:cs typeface="Arial" panose="020B0604020202020204" pitchFamily="34" charset="0"/>
            </a:endParaRPr>
          </a:p>
          <a:p>
            <a:r>
              <a:rPr lang="en-US" sz="2500" dirty="0">
                <a:latin typeface="Arial" panose="020B0604020202020204" pitchFamily="34" charset="0"/>
                <a:cs typeface="Arial" panose="020B0604020202020204" pitchFamily="34" charset="0"/>
              </a:rPr>
              <a:t>Questions about the presentation and its use can be directed to </a:t>
            </a:r>
            <a:br>
              <a:rPr lang="en-US" sz="2500" dirty="0">
                <a:latin typeface="Arial" panose="020B0604020202020204" pitchFamily="34" charset="0"/>
                <a:cs typeface="Arial" panose="020B0604020202020204" pitchFamily="34" charset="0"/>
              </a:rPr>
            </a:br>
            <a:r>
              <a:rPr lang="en-US" sz="2500" dirty="0">
                <a:latin typeface="Arial" panose="020B0604020202020204" pitchFamily="34" charset="0"/>
                <a:cs typeface="Arial" panose="020B0604020202020204" pitchFamily="34" charset="0"/>
              </a:rPr>
              <a:t>Dr. Cantone, at </a:t>
            </a:r>
            <a:r>
              <a:rPr lang="en-US" sz="2500" dirty="0">
                <a:latin typeface="Arial" panose="020B0604020202020204" pitchFamily="34" charset="0"/>
                <a:cs typeface="Arial" panose="020B0604020202020204" pitchFamily="34" charset="0"/>
                <a:hlinkClick r:id="rId3"/>
              </a:rPr>
              <a:t>fedstate@fjc.gov</a:t>
            </a:r>
            <a:r>
              <a:rPr lang="en-US" sz="2500" dirty="0">
                <a:latin typeface="Arial" panose="020B0604020202020204" pitchFamily="34" charset="0"/>
                <a:cs typeface="Arial" panose="020B0604020202020204" pitchFamily="34" charset="0"/>
              </a:rPr>
              <a:t>. We would also like to hear from you if you find it helpful or have any recommendations to improve it.  </a:t>
            </a:r>
          </a:p>
        </p:txBody>
      </p:sp>
    </p:spTree>
    <p:extLst>
      <p:ext uri="{BB962C8B-B14F-4D97-AF65-F5344CB8AC3E}">
        <p14:creationId xmlns:p14="http://schemas.microsoft.com/office/powerpoint/2010/main" val="1039308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300" y="321733"/>
            <a:ext cx="8680116"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1143000" y="1122362"/>
            <a:ext cx="6858000" cy="2840037"/>
          </a:xfrm>
        </p:spPr>
        <p:txBody>
          <a:bodyPr vert="horz" lIns="91440" tIns="45720" rIns="91440" bIns="45720" rtlCol="0" anchor="b">
            <a:normAutofit/>
          </a:bodyPr>
          <a:lstStyle/>
          <a:p>
            <a:pPr algn="ctr"/>
            <a:r>
              <a:rPr lang="en-US" sz="5000" kern="1200" dirty="0">
                <a:solidFill>
                  <a:schemeClr val="tx1"/>
                </a:solidFill>
                <a:latin typeface="+mj-lt"/>
                <a:ea typeface="+mj-ea"/>
                <a:cs typeface="+mj-cs"/>
              </a:rPr>
              <a:t>Bankruptcy </a:t>
            </a:r>
            <a:br>
              <a:rPr lang="en-US" sz="5000" kern="1200" dirty="0">
                <a:solidFill>
                  <a:schemeClr val="tx1"/>
                </a:solidFill>
                <a:latin typeface="+mj-lt"/>
                <a:ea typeface="+mj-ea"/>
                <a:cs typeface="+mj-cs"/>
              </a:rPr>
            </a:br>
            <a:r>
              <a:rPr lang="en-US" sz="5000" kern="1200" dirty="0">
                <a:solidFill>
                  <a:schemeClr val="tx1"/>
                </a:solidFill>
                <a:latin typeface="+mj-lt"/>
                <a:ea typeface="+mj-ea"/>
                <a:cs typeface="+mj-cs"/>
              </a:rPr>
              <a:t>and </a:t>
            </a:r>
            <a:br>
              <a:rPr lang="en-US" sz="5000" kern="1200" dirty="0">
                <a:solidFill>
                  <a:schemeClr val="tx1"/>
                </a:solidFill>
                <a:latin typeface="+mj-lt"/>
                <a:ea typeface="+mj-ea"/>
                <a:cs typeface="+mj-cs"/>
              </a:rPr>
            </a:br>
            <a:r>
              <a:rPr lang="en-US" sz="5000" kern="1200" dirty="0">
                <a:solidFill>
                  <a:schemeClr val="tx1"/>
                </a:solidFill>
                <a:latin typeface="+mj-lt"/>
                <a:ea typeface="+mj-ea"/>
                <a:cs typeface="+mj-cs"/>
              </a:rPr>
              <a:t>Family Law</a:t>
            </a:r>
          </a:p>
        </p:txBody>
      </p:sp>
      <p:cxnSp>
        <p:nvCxnSpPr>
          <p:cNvPr id="39" name="Straight Connector 38">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43300" y="4109417"/>
            <a:ext cx="20574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3E664086-9BA9-4416-80D1-4E60A44A4B2A}"/>
              </a:ext>
            </a:extLst>
          </p:cNvPr>
          <p:cNvSpPr/>
          <p:nvPr/>
        </p:nvSpPr>
        <p:spPr>
          <a:xfrm>
            <a:off x="3849459" y="470925"/>
            <a:ext cx="4894673" cy="446276"/>
          </a:xfrm>
          <a:prstGeom prst="rect">
            <a:avLst/>
          </a:prstGeom>
        </p:spPr>
        <p:txBody>
          <a:bodyPr wrap="square">
            <a:spAutoFit/>
          </a:bodyPr>
          <a:lstStyle/>
          <a:p>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62637735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363072" y="1019273"/>
            <a:ext cx="3285756" cy="4795408"/>
          </a:xfrm>
        </p:spPr>
        <p:txBody>
          <a:bodyPr vert="horz" lIns="91440" tIns="45720" rIns="91440" bIns="45720" rtlCol="0" anchor="ctr">
            <a:normAutofit/>
          </a:bodyPr>
          <a:lstStyle/>
          <a:p>
            <a:r>
              <a:rPr lang="en-US" sz="4100" dirty="0">
                <a:solidFill>
                  <a:srgbClr val="FFFFFF"/>
                </a:solidFill>
                <a:latin typeface="Arial" panose="020B0604020202020204" pitchFamily="34" charset="0"/>
                <a:cs typeface="Arial" panose="020B0604020202020204" pitchFamily="34" charset="0"/>
              </a:rPr>
              <a:t>Domestic Support Obligation </a:t>
            </a:r>
            <a:br>
              <a:rPr lang="en-US" sz="4100" dirty="0">
                <a:solidFill>
                  <a:srgbClr val="FFFFFF"/>
                </a:solidFill>
                <a:latin typeface="Arial" panose="020B0604020202020204" pitchFamily="34" charset="0"/>
                <a:cs typeface="Arial" panose="020B0604020202020204" pitchFamily="34" charset="0"/>
              </a:rPr>
            </a:br>
            <a:r>
              <a:rPr lang="en-US" sz="4100" dirty="0">
                <a:solidFill>
                  <a:srgbClr val="FFFFFF"/>
                </a:solidFill>
                <a:latin typeface="Arial" panose="020B0604020202020204" pitchFamily="34" charset="0"/>
                <a:cs typeface="Arial" panose="020B0604020202020204" pitchFamily="34" charset="0"/>
              </a:rPr>
              <a:t>(DSO)</a:t>
            </a:r>
            <a:br>
              <a:rPr lang="en-US" sz="4100" dirty="0">
                <a:solidFill>
                  <a:srgbClr val="FFFFFF"/>
                </a:solidFill>
                <a:latin typeface="Arial" panose="020B0604020202020204" pitchFamily="34" charset="0"/>
                <a:cs typeface="Arial" panose="020B0604020202020204" pitchFamily="34" charset="0"/>
              </a:rPr>
            </a:br>
            <a:br>
              <a:rPr lang="en-US" sz="4100" dirty="0">
                <a:solidFill>
                  <a:srgbClr val="FFFFFF"/>
                </a:solidFill>
                <a:latin typeface="Arial" panose="020B0604020202020204" pitchFamily="34" charset="0"/>
                <a:cs typeface="Arial" panose="020B0604020202020204" pitchFamily="34" charset="0"/>
              </a:rPr>
            </a:br>
            <a:br>
              <a:rPr lang="en-US" sz="4100" dirty="0">
                <a:solidFill>
                  <a:srgbClr val="FFFFFF"/>
                </a:solidFill>
                <a:latin typeface="Arial" panose="020B0604020202020204" pitchFamily="34" charset="0"/>
                <a:cs typeface="Arial" panose="020B0604020202020204" pitchFamily="34" charset="0"/>
              </a:rPr>
            </a:br>
            <a:r>
              <a:rPr lang="en-US" altLang="en-US" sz="2300" b="1" dirty="0">
                <a:solidFill>
                  <a:schemeClr val="bg1"/>
                </a:solidFill>
                <a:latin typeface="Arial" panose="020B0604020202020204" pitchFamily="34" charset="0"/>
                <a:ea typeface="ＭＳ Ｐゴシック" panose="020B0600070205080204" pitchFamily="34" charset="-128"/>
                <a:cs typeface="Arial" panose="020B0604020202020204" pitchFamily="34" charset="0"/>
              </a:rPr>
              <a:t>11 U.S.C. §101(14A)</a:t>
            </a:r>
            <a:br>
              <a:rPr lang="en-US" altLang="en-US" b="1" dirty="0">
                <a:latin typeface="Arial" panose="020B0604020202020204" pitchFamily="34" charset="0"/>
                <a:ea typeface="ＭＳ Ｐゴシック" panose="020B0600070205080204" pitchFamily="34" charset="-128"/>
                <a:cs typeface="Arial" panose="020B0604020202020204" pitchFamily="34" charset="0"/>
              </a:rPr>
            </a:br>
            <a:endParaRPr lang="en-US" sz="4100" dirty="0">
              <a:solidFill>
                <a:srgbClr val="FFFFFF"/>
              </a:solidFill>
              <a:latin typeface="Arial" panose="020B060402020202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2">
            <a:extLst>
              <a:ext uri="{FF2B5EF4-FFF2-40B4-BE49-F238E27FC236}">
                <a16:creationId xmlns:a16="http://schemas.microsoft.com/office/drawing/2014/main" id="{B9621AE6-55F2-504F-9605-7B1CA448B747}"/>
              </a:ext>
            </a:extLst>
          </p:cNvPr>
          <p:cNvSpPr txBox="1">
            <a:spLocks noChangeArrowheads="1"/>
          </p:cNvSpPr>
          <p:nvPr/>
        </p:nvSpPr>
        <p:spPr>
          <a:xfrm>
            <a:off x="3848077" y="3092121"/>
            <a:ext cx="4968247" cy="8572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ts val="2200"/>
              </a:lnSpc>
            </a:pPr>
            <a:r>
              <a:rPr lang="en-US" altLang="en-US" sz="2000" b="1" dirty="0">
                <a:latin typeface="Arial" panose="020B0604020202020204" pitchFamily="34" charset="0"/>
                <a:ea typeface="ＭＳ Ｐゴシック" panose="020B0600070205080204" pitchFamily="34" charset="-128"/>
                <a:cs typeface="Arial" panose="020B0604020202020204" pitchFamily="34" charset="0"/>
              </a:rPr>
              <a:t>Domestic Support Obligation</a:t>
            </a:r>
            <a:r>
              <a:rPr lang="en-US" altLang="en-US" sz="2000" dirty="0">
                <a:latin typeface="Arial" panose="020B0604020202020204" pitchFamily="34" charset="0"/>
                <a:ea typeface="ＭＳ Ｐゴシック" panose="020B0600070205080204" pitchFamily="34" charset="-128"/>
                <a:cs typeface="Arial" panose="020B0604020202020204" pitchFamily="34" charset="0"/>
              </a:rPr>
              <a:t>: a debt that accrues before, on, or after the date of the order for relief in a case under this title, including interest that accrues on that debt as provided under applicable nonbankruptcy law notwithstanding any other provision of this title, that is: </a:t>
            </a:r>
          </a:p>
          <a:p>
            <a:pPr>
              <a:lnSpc>
                <a:spcPts val="2200"/>
              </a:lnSpc>
            </a:pPr>
            <a:endParaRPr lang="en-US" altLang="en-US" sz="2000" dirty="0">
              <a:latin typeface="Arial" panose="020B0604020202020204" pitchFamily="34" charset="0"/>
              <a:ea typeface="ＭＳ Ｐゴシック" panose="020B0600070205080204" pitchFamily="34" charset="-128"/>
              <a:cs typeface="Arial" panose="020B0604020202020204" pitchFamily="34" charset="0"/>
            </a:endParaRPr>
          </a:p>
          <a:p>
            <a:pPr>
              <a:lnSpc>
                <a:spcPts val="2200"/>
              </a:lnSpc>
            </a:pPr>
            <a:r>
              <a:rPr lang="en-US" altLang="en-US" sz="2000" dirty="0">
                <a:latin typeface="Arial" panose="020B0604020202020204" pitchFamily="34" charset="0"/>
                <a:ea typeface="ＭＳ Ｐゴシック" panose="020B0600070205080204" pitchFamily="34" charset="-128"/>
                <a:cs typeface="Arial" panose="020B0604020202020204" pitchFamily="34" charset="0"/>
              </a:rPr>
              <a:t>Owed to or recoverable by: </a:t>
            </a:r>
          </a:p>
          <a:p>
            <a:pPr>
              <a:lnSpc>
                <a:spcPts val="2200"/>
              </a:lnSpc>
              <a:spcBef>
                <a:spcPts val="600"/>
              </a:spcBef>
            </a:pPr>
            <a:r>
              <a:rPr lang="en-US" altLang="en-US" sz="2000" dirty="0">
                <a:latin typeface="Arial" panose="020B0604020202020204" pitchFamily="34" charset="0"/>
                <a:ea typeface="ＭＳ Ｐゴシック" panose="020B0600070205080204" pitchFamily="34" charset="-128"/>
                <a:cs typeface="Arial" panose="020B0604020202020204" pitchFamily="34" charset="0"/>
              </a:rPr>
              <a:t>(</a:t>
            </a:r>
            <a:r>
              <a:rPr lang="en-US" altLang="en-US" sz="2000" dirty="0" err="1">
                <a:latin typeface="Arial" panose="020B0604020202020204" pitchFamily="34" charset="0"/>
                <a:ea typeface="ＭＳ Ｐゴシック" panose="020B0600070205080204" pitchFamily="34" charset="-128"/>
                <a:cs typeface="Arial" panose="020B0604020202020204" pitchFamily="34" charset="0"/>
              </a:rPr>
              <a:t>i</a:t>
            </a:r>
            <a:r>
              <a:rPr lang="en-US" altLang="en-US" sz="2000" dirty="0">
                <a:latin typeface="Arial" panose="020B0604020202020204" pitchFamily="34" charset="0"/>
                <a:ea typeface="ＭＳ Ｐゴシック" panose="020B0600070205080204" pitchFamily="34" charset="-128"/>
                <a:cs typeface="Arial" panose="020B0604020202020204" pitchFamily="34" charset="0"/>
              </a:rPr>
              <a:t>) a spouse, former spouse, or child of the debtor or such child’s parent, legal  guardian, or responsible relative; or</a:t>
            </a:r>
          </a:p>
          <a:p>
            <a:pPr>
              <a:lnSpc>
                <a:spcPts val="2200"/>
              </a:lnSpc>
              <a:spcBef>
                <a:spcPts val="600"/>
              </a:spcBef>
            </a:pPr>
            <a:r>
              <a:rPr lang="en-US" altLang="en-US" sz="2000" dirty="0">
                <a:latin typeface="Arial" panose="020B0604020202020204" pitchFamily="34" charset="0"/>
                <a:ea typeface="ＭＳ Ｐゴシック" panose="020B0600070205080204" pitchFamily="34" charset="-128"/>
                <a:cs typeface="Arial" panose="020B0604020202020204" pitchFamily="34" charset="0"/>
              </a:rPr>
              <a:t>(ii) a governmental unit</a:t>
            </a:r>
          </a:p>
          <a:p>
            <a:pPr>
              <a:lnSpc>
                <a:spcPts val="2200"/>
              </a:lnSpc>
            </a:pPr>
            <a:endParaRPr lang="en-US" altLang="en-US" sz="2000" dirty="0">
              <a:latin typeface="Arial" panose="020B0604020202020204" pitchFamily="34" charset="0"/>
              <a:ea typeface="ＭＳ Ｐゴシック" panose="020B0600070205080204" pitchFamily="34" charset="-128"/>
              <a:cs typeface="Arial" panose="020B0604020202020204" pitchFamily="34" charset="0"/>
            </a:endParaRPr>
          </a:p>
          <a:p>
            <a:pPr>
              <a:lnSpc>
                <a:spcPts val="2200"/>
              </a:lnSpc>
            </a:pPr>
            <a:r>
              <a:rPr lang="en-US" altLang="en-US" sz="2000" dirty="0">
                <a:latin typeface="Arial" panose="020B0604020202020204" pitchFamily="34" charset="0"/>
                <a:ea typeface="ＭＳ Ｐゴシック" panose="020B0600070205080204" pitchFamily="34" charset="-128"/>
                <a:cs typeface="Arial" panose="020B0604020202020204" pitchFamily="34" charset="0"/>
              </a:rPr>
              <a:t>In the nature of alimony, maintenance, or support (including assistance provided by governmental unit) of such spouse, former spouse, or child of the debtor or such child’s parent, without regard to whether such debt is expressly so designated.</a:t>
            </a:r>
          </a:p>
        </p:txBody>
      </p:sp>
    </p:spTree>
    <p:extLst>
      <p:ext uri="{BB962C8B-B14F-4D97-AF65-F5344CB8AC3E}">
        <p14:creationId xmlns:p14="http://schemas.microsoft.com/office/powerpoint/2010/main" val="1082098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2">
            <a:extLst>
              <a:ext uri="{FF2B5EF4-FFF2-40B4-BE49-F238E27FC236}">
                <a16:creationId xmlns:a16="http://schemas.microsoft.com/office/drawing/2014/main" id="{B9621AE6-55F2-504F-9605-7B1CA448B747}"/>
              </a:ext>
            </a:extLst>
          </p:cNvPr>
          <p:cNvSpPr txBox="1">
            <a:spLocks noChangeArrowheads="1"/>
          </p:cNvSpPr>
          <p:nvPr/>
        </p:nvSpPr>
        <p:spPr>
          <a:xfrm>
            <a:off x="3795325" y="3000374"/>
            <a:ext cx="5045724" cy="85725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80000"/>
              </a:lnSpc>
            </a:pPr>
            <a:endParaRPr lang="en-US" altLang="en-US" sz="2800" dirty="0">
              <a:ea typeface="ＭＳ Ｐゴシック" panose="020B0600070205080204" pitchFamily="34" charset="-128"/>
            </a:endParaRPr>
          </a:p>
          <a:p>
            <a:pPr>
              <a:lnSpc>
                <a:spcPct val="80000"/>
              </a:lnSpc>
            </a:pPr>
            <a:endParaRPr lang="en-US" altLang="en-US" sz="1800" dirty="0">
              <a:latin typeface="Arial" panose="020B0604020202020204" pitchFamily="34" charset="0"/>
              <a:ea typeface="ＭＳ Ｐゴシック" panose="020B0600070205080204" pitchFamily="34" charset="-128"/>
              <a:cs typeface="Arial" panose="020B0604020202020204" pitchFamily="34" charset="0"/>
            </a:endParaRPr>
          </a:p>
          <a:p>
            <a:pPr>
              <a:lnSpc>
                <a:spcPts val="2200"/>
              </a:lnSpc>
            </a:pPr>
            <a:r>
              <a:rPr lang="en-US" altLang="en-US" sz="2000" dirty="0">
                <a:latin typeface="Arial" panose="020B0604020202020204" pitchFamily="34" charset="0"/>
                <a:ea typeface="ＭＳ Ｐゴシック" panose="020B0600070205080204" pitchFamily="34" charset="-128"/>
                <a:cs typeface="Arial" panose="020B0604020202020204" pitchFamily="34" charset="0"/>
              </a:rPr>
              <a:t>Established or subject to establishment before, on, or after the date of the order for relief in a case under this title, by reason of applicable provisions of: </a:t>
            </a:r>
          </a:p>
          <a:p>
            <a:pPr>
              <a:lnSpc>
                <a:spcPts val="2200"/>
              </a:lnSpc>
              <a:spcBef>
                <a:spcPts val="600"/>
              </a:spcBef>
            </a:pPr>
            <a:r>
              <a:rPr lang="en-US" altLang="en-US" sz="2000" dirty="0">
                <a:latin typeface="Arial" panose="020B0604020202020204" pitchFamily="34" charset="0"/>
                <a:ea typeface="ＭＳ Ｐゴシック" panose="020B0600070205080204" pitchFamily="34" charset="-128"/>
                <a:cs typeface="Arial" panose="020B0604020202020204" pitchFamily="34" charset="0"/>
              </a:rPr>
              <a:t>(</a:t>
            </a:r>
            <a:r>
              <a:rPr lang="en-US" altLang="en-US" sz="2000" dirty="0" err="1">
                <a:latin typeface="Arial" panose="020B0604020202020204" pitchFamily="34" charset="0"/>
                <a:ea typeface="ＭＳ Ｐゴシック" panose="020B0600070205080204" pitchFamily="34" charset="-128"/>
                <a:cs typeface="Arial" panose="020B0604020202020204" pitchFamily="34" charset="0"/>
              </a:rPr>
              <a:t>i</a:t>
            </a:r>
            <a:r>
              <a:rPr lang="en-US" altLang="en-US" sz="2000" dirty="0">
                <a:latin typeface="Arial" panose="020B0604020202020204" pitchFamily="34" charset="0"/>
                <a:ea typeface="ＭＳ Ｐゴシック" panose="020B0600070205080204" pitchFamily="34" charset="-128"/>
                <a:cs typeface="Arial" panose="020B0604020202020204" pitchFamily="34" charset="0"/>
              </a:rPr>
              <a:t>) a separation agreement, divorce  decree, or property settlement  agreement; </a:t>
            </a:r>
          </a:p>
          <a:p>
            <a:pPr>
              <a:lnSpc>
                <a:spcPts val="2200"/>
              </a:lnSpc>
              <a:spcBef>
                <a:spcPts val="600"/>
              </a:spcBef>
            </a:pPr>
            <a:r>
              <a:rPr lang="en-US" altLang="en-US" sz="2000" dirty="0">
                <a:latin typeface="Arial" panose="020B0604020202020204" pitchFamily="34" charset="0"/>
                <a:ea typeface="ＭＳ Ｐゴシック" panose="020B0600070205080204" pitchFamily="34" charset="-128"/>
                <a:cs typeface="Arial" panose="020B0604020202020204" pitchFamily="34" charset="0"/>
              </a:rPr>
              <a:t>(ii) an order of a court of record; or</a:t>
            </a:r>
          </a:p>
          <a:p>
            <a:pPr>
              <a:lnSpc>
                <a:spcPts val="2200"/>
              </a:lnSpc>
              <a:spcBef>
                <a:spcPts val="600"/>
              </a:spcBef>
            </a:pPr>
            <a:r>
              <a:rPr lang="en-US" altLang="en-US" sz="2000" dirty="0">
                <a:latin typeface="Arial" panose="020B0604020202020204" pitchFamily="34" charset="0"/>
                <a:ea typeface="ＭＳ Ｐゴシック" panose="020B0600070205080204" pitchFamily="34" charset="-128"/>
                <a:cs typeface="Arial" panose="020B0604020202020204" pitchFamily="34" charset="0"/>
              </a:rPr>
              <a:t>(iii) a determination made in accordance with applicable nonbankruptcy law by a  governmental unit; and</a:t>
            </a:r>
          </a:p>
          <a:p>
            <a:pPr>
              <a:lnSpc>
                <a:spcPts val="2200"/>
              </a:lnSpc>
            </a:pPr>
            <a:endParaRPr lang="en-US" altLang="en-US" sz="2000" dirty="0">
              <a:latin typeface="Arial" panose="020B0604020202020204" pitchFamily="34" charset="0"/>
              <a:ea typeface="ＭＳ Ｐゴシック" panose="020B0600070205080204" pitchFamily="34" charset="-128"/>
              <a:cs typeface="Arial" panose="020B0604020202020204" pitchFamily="34" charset="0"/>
            </a:endParaRPr>
          </a:p>
          <a:p>
            <a:pPr>
              <a:lnSpc>
                <a:spcPts val="2200"/>
              </a:lnSpc>
            </a:pPr>
            <a:r>
              <a:rPr lang="en-US" altLang="en-US" sz="2000" dirty="0">
                <a:latin typeface="Arial" panose="020B0604020202020204" pitchFamily="34" charset="0"/>
                <a:ea typeface="ＭＳ Ｐゴシック" panose="020B0600070205080204" pitchFamily="34" charset="-128"/>
                <a:cs typeface="Arial" panose="020B0604020202020204" pitchFamily="34" charset="0"/>
              </a:rPr>
              <a:t>Not assigned to a nongovernmental entity, unless that obligation is assigned voluntarily by the spouse, former spouse, child of the debtor, or such child’s parent, legal guardian, or responsible relative for the purpose of collecting the debt.</a:t>
            </a:r>
          </a:p>
          <a:p>
            <a:pPr>
              <a:lnSpc>
                <a:spcPct val="80000"/>
              </a:lnSpc>
            </a:pPr>
            <a:endParaRPr lang="en-US" altLang="en-US" sz="1800" dirty="0">
              <a:latin typeface="Arial" panose="020B0604020202020204" pitchFamily="34" charset="0"/>
              <a:ea typeface="ＭＳ Ｐゴシック" panose="020B0600070205080204" pitchFamily="34" charset="-128"/>
              <a:cs typeface="Arial" panose="020B0604020202020204" pitchFamily="34" charset="0"/>
            </a:endParaRPr>
          </a:p>
          <a:p>
            <a:endParaRPr lang="en-US" altLang="en-US" sz="2800" b="1"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0" name="Title 1">
            <a:extLst>
              <a:ext uri="{FF2B5EF4-FFF2-40B4-BE49-F238E27FC236}">
                <a16:creationId xmlns:a16="http://schemas.microsoft.com/office/drawing/2014/main" id="{CC4181A8-49E4-475D-98F4-1C6D542487F7}"/>
              </a:ext>
            </a:extLst>
          </p:cNvPr>
          <p:cNvSpPr>
            <a:spLocks noGrp="1"/>
          </p:cNvSpPr>
          <p:nvPr>
            <p:ph type="title"/>
          </p:nvPr>
        </p:nvSpPr>
        <p:spPr>
          <a:xfrm>
            <a:off x="363072" y="1019273"/>
            <a:ext cx="3285756" cy="4795408"/>
          </a:xfrm>
        </p:spPr>
        <p:txBody>
          <a:bodyPr vert="horz" lIns="91440" tIns="45720" rIns="91440" bIns="45720" rtlCol="0" anchor="ctr">
            <a:normAutofit/>
          </a:bodyPr>
          <a:lstStyle/>
          <a:p>
            <a:r>
              <a:rPr lang="en-US" sz="4100" dirty="0">
                <a:solidFill>
                  <a:srgbClr val="FFFFFF"/>
                </a:solidFill>
                <a:latin typeface="Arial" panose="020B0604020202020204" pitchFamily="34" charset="0"/>
                <a:cs typeface="Arial" panose="020B0604020202020204" pitchFamily="34" charset="0"/>
              </a:rPr>
              <a:t>Domestic Support Obligation </a:t>
            </a:r>
            <a:br>
              <a:rPr lang="en-US" sz="4100" dirty="0">
                <a:solidFill>
                  <a:srgbClr val="FFFFFF"/>
                </a:solidFill>
                <a:latin typeface="Arial" panose="020B0604020202020204" pitchFamily="34" charset="0"/>
                <a:cs typeface="Arial" panose="020B0604020202020204" pitchFamily="34" charset="0"/>
              </a:rPr>
            </a:br>
            <a:r>
              <a:rPr lang="en-US" sz="4100" dirty="0">
                <a:solidFill>
                  <a:srgbClr val="FFFFFF"/>
                </a:solidFill>
                <a:latin typeface="Arial" panose="020B0604020202020204" pitchFamily="34" charset="0"/>
                <a:cs typeface="Arial" panose="020B0604020202020204" pitchFamily="34" charset="0"/>
              </a:rPr>
              <a:t>(DSO)</a:t>
            </a:r>
            <a:br>
              <a:rPr lang="en-US" sz="4100" dirty="0">
                <a:solidFill>
                  <a:srgbClr val="FFFFFF"/>
                </a:solidFill>
                <a:latin typeface="Arial" panose="020B0604020202020204" pitchFamily="34" charset="0"/>
                <a:cs typeface="Arial" panose="020B0604020202020204" pitchFamily="34" charset="0"/>
              </a:rPr>
            </a:br>
            <a:br>
              <a:rPr lang="en-US" sz="4100" dirty="0">
                <a:solidFill>
                  <a:srgbClr val="FFFFFF"/>
                </a:solidFill>
                <a:latin typeface="Arial" panose="020B0604020202020204" pitchFamily="34" charset="0"/>
                <a:cs typeface="Arial" panose="020B0604020202020204" pitchFamily="34" charset="0"/>
              </a:rPr>
            </a:br>
            <a:br>
              <a:rPr lang="en-US" sz="4100" dirty="0">
                <a:solidFill>
                  <a:srgbClr val="FFFFFF"/>
                </a:solidFill>
                <a:latin typeface="Arial" panose="020B0604020202020204" pitchFamily="34" charset="0"/>
                <a:cs typeface="Arial" panose="020B0604020202020204" pitchFamily="34" charset="0"/>
              </a:rPr>
            </a:br>
            <a:r>
              <a:rPr lang="en-US" altLang="en-US" sz="2300" b="1" dirty="0">
                <a:solidFill>
                  <a:schemeClr val="bg1"/>
                </a:solidFill>
                <a:latin typeface="Arial" panose="020B0604020202020204" pitchFamily="34" charset="0"/>
                <a:ea typeface="ＭＳ Ｐゴシック" panose="020B0600070205080204" pitchFamily="34" charset="-128"/>
                <a:cs typeface="Arial" panose="020B0604020202020204" pitchFamily="34" charset="0"/>
              </a:rPr>
              <a:t>11 U.S.C. §101(14A)</a:t>
            </a:r>
            <a:br>
              <a:rPr lang="en-US" altLang="en-US" b="1" dirty="0">
                <a:latin typeface="Arial" panose="020B0604020202020204" pitchFamily="34" charset="0"/>
                <a:ea typeface="ＭＳ Ｐゴシック" panose="020B0600070205080204" pitchFamily="34" charset="-128"/>
                <a:cs typeface="Arial" panose="020B0604020202020204" pitchFamily="34" charset="0"/>
              </a:rPr>
            </a:br>
            <a:endParaRPr lang="en-US" sz="4100"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4455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5" name="Rectangle 4">
            <a:extLst>
              <a:ext uri="{FF2B5EF4-FFF2-40B4-BE49-F238E27FC236}">
                <a16:creationId xmlns:a16="http://schemas.microsoft.com/office/drawing/2014/main" id="{E0A80AD4-69C0-2549-BC56-CDA3885C9C27}"/>
              </a:ext>
            </a:extLst>
          </p:cNvPr>
          <p:cNvSpPr/>
          <p:nvPr/>
        </p:nvSpPr>
        <p:spPr>
          <a:xfrm>
            <a:off x="3796024" y="1287628"/>
            <a:ext cx="4984904" cy="4401205"/>
          </a:xfrm>
          <a:prstGeom prst="rect">
            <a:avLst/>
          </a:prstGeom>
        </p:spPr>
        <p:txBody>
          <a:bodyPr wrap="square">
            <a:spAutoFit/>
          </a:bodyPr>
          <a:lstStyle/>
          <a:p>
            <a:r>
              <a:rPr lang="en-US" altLang="en-US" sz="2800" b="1" dirty="0">
                <a:latin typeface="Arial" panose="020B0604020202020204" pitchFamily="34" charset="0"/>
                <a:ea typeface="ＭＳ Ｐゴシック" panose="020B0600070205080204" pitchFamily="34" charset="-128"/>
                <a:cs typeface="Arial" panose="020B0604020202020204" pitchFamily="34" charset="0"/>
              </a:rPr>
              <a:t>Additional notes regarding the DSO: </a:t>
            </a:r>
          </a:p>
          <a:p>
            <a:pPr marL="285750" indent="-285750">
              <a:buFont typeface="Arial" panose="020B0604020202020204" pitchFamily="34" charset="0"/>
              <a:buChar char="•"/>
            </a:pPr>
            <a:endParaRPr lang="en-US" altLang="en-US" sz="2800" b="1"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altLang="en-US" sz="2800" dirty="0">
                <a:latin typeface="Arial" panose="020B0604020202020204" pitchFamily="34" charset="0"/>
                <a:ea typeface="ＭＳ Ｐゴシック" panose="020B0600070205080204" pitchFamily="34" charset="-128"/>
                <a:cs typeface="Arial" panose="020B0604020202020204" pitchFamily="34" charset="0"/>
              </a:rPr>
              <a:t>excepted from automatic stay</a:t>
            </a:r>
          </a:p>
          <a:p>
            <a:endParaRPr lang="en-US" altLang="en-US" sz="2800"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altLang="en-US" sz="2800" dirty="0">
                <a:latin typeface="Arial" panose="020B0604020202020204" pitchFamily="34" charset="0"/>
                <a:ea typeface="ＭＳ Ｐゴシック" panose="020B0600070205080204" pitchFamily="34" charset="-128"/>
                <a:cs typeface="Arial" panose="020B0604020202020204" pitchFamily="34" charset="0"/>
              </a:rPr>
              <a:t>excepted from discharge</a:t>
            </a:r>
          </a:p>
          <a:p>
            <a:endParaRPr lang="en-US" altLang="en-US" sz="2800" dirty="0">
              <a:latin typeface="Arial" panose="020B0604020202020204" pitchFamily="34" charset="0"/>
              <a:ea typeface="ＭＳ Ｐゴシック" panose="020B0600070205080204" pitchFamily="34" charset="-128"/>
              <a:cs typeface="Arial" panose="020B0604020202020204" pitchFamily="34" charset="0"/>
            </a:endParaRPr>
          </a:p>
          <a:p>
            <a:pPr marL="285750" indent="-285750">
              <a:buFont typeface="Arial" panose="020B0604020202020204" pitchFamily="34" charset="0"/>
              <a:buChar char="•"/>
            </a:pPr>
            <a:r>
              <a:rPr lang="en-US" altLang="en-US" sz="2800" dirty="0">
                <a:latin typeface="Arial" panose="020B0604020202020204" pitchFamily="34" charset="0"/>
                <a:ea typeface="ＭＳ Ｐゴシック" panose="020B0600070205080204" pitchFamily="34" charset="-128"/>
                <a:cs typeface="Arial" panose="020B0604020202020204" pitchFamily="34" charset="0"/>
              </a:rPr>
              <a:t>higher priority than almost all other claims</a:t>
            </a:r>
          </a:p>
        </p:txBody>
      </p:sp>
      <p:sp>
        <p:nvSpPr>
          <p:cNvPr id="9" name="Title 1">
            <a:extLst>
              <a:ext uri="{FF2B5EF4-FFF2-40B4-BE49-F238E27FC236}">
                <a16:creationId xmlns:a16="http://schemas.microsoft.com/office/drawing/2014/main" id="{FFBE786B-8F71-4E94-8762-CEDB33809745}"/>
              </a:ext>
            </a:extLst>
          </p:cNvPr>
          <p:cNvSpPr>
            <a:spLocks noGrp="1"/>
          </p:cNvSpPr>
          <p:nvPr>
            <p:ph type="title"/>
          </p:nvPr>
        </p:nvSpPr>
        <p:spPr>
          <a:xfrm>
            <a:off x="363072" y="1019273"/>
            <a:ext cx="3285756" cy="4795408"/>
          </a:xfrm>
        </p:spPr>
        <p:txBody>
          <a:bodyPr vert="horz" lIns="91440" tIns="45720" rIns="91440" bIns="45720" rtlCol="0" anchor="ctr">
            <a:normAutofit/>
          </a:bodyPr>
          <a:lstStyle/>
          <a:p>
            <a:r>
              <a:rPr lang="en-US" sz="4100" dirty="0">
                <a:solidFill>
                  <a:srgbClr val="FFFFFF"/>
                </a:solidFill>
                <a:latin typeface="Arial" panose="020B0604020202020204" pitchFamily="34" charset="0"/>
                <a:cs typeface="Arial" panose="020B0604020202020204" pitchFamily="34" charset="0"/>
              </a:rPr>
              <a:t>Domestic Support Obligation </a:t>
            </a:r>
            <a:br>
              <a:rPr lang="en-US" sz="4100" dirty="0">
                <a:solidFill>
                  <a:srgbClr val="FFFFFF"/>
                </a:solidFill>
                <a:latin typeface="Arial" panose="020B0604020202020204" pitchFamily="34" charset="0"/>
                <a:cs typeface="Arial" panose="020B0604020202020204" pitchFamily="34" charset="0"/>
              </a:rPr>
            </a:br>
            <a:r>
              <a:rPr lang="en-US" sz="4100" dirty="0">
                <a:solidFill>
                  <a:srgbClr val="FFFFFF"/>
                </a:solidFill>
                <a:latin typeface="Arial" panose="020B0604020202020204" pitchFamily="34" charset="0"/>
                <a:cs typeface="Arial" panose="020B0604020202020204" pitchFamily="34" charset="0"/>
              </a:rPr>
              <a:t>(DSO)</a:t>
            </a:r>
            <a:br>
              <a:rPr lang="en-US" sz="4100" dirty="0">
                <a:solidFill>
                  <a:srgbClr val="FFFFFF"/>
                </a:solidFill>
                <a:latin typeface="Arial" panose="020B0604020202020204" pitchFamily="34" charset="0"/>
                <a:cs typeface="Arial" panose="020B0604020202020204" pitchFamily="34" charset="0"/>
              </a:rPr>
            </a:br>
            <a:br>
              <a:rPr lang="en-US" sz="4100" dirty="0">
                <a:solidFill>
                  <a:srgbClr val="FFFFFF"/>
                </a:solidFill>
                <a:latin typeface="Arial" panose="020B0604020202020204" pitchFamily="34" charset="0"/>
                <a:cs typeface="Arial" panose="020B0604020202020204" pitchFamily="34" charset="0"/>
              </a:rPr>
            </a:br>
            <a:br>
              <a:rPr lang="en-US" sz="4100" dirty="0">
                <a:solidFill>
                  <a:srgbClr val="FFFFFF"/>
                </a:solidFill>
                <a:latin typeface="Arial" panose="020B0604020202020204" pitchFamily="34" charset="0"/>
                <a:cs typeface="Arial" panose="020B0604020202020204" pitchFamily="34" charset="0"/>
              </a:rPr>
            </a:br>
            <a:r>
              <a:rPr lang="en-US" altLang="en-US" sz="2300" b="1" dirty="0">
                <a:solidFill>
                  <a:schemeClr val="bg1"/>
                </a:solidFill>
                <a:latin typeface="Arial" panose="020B0604020202020204" pitchFamily="34" charset="0"/>
                <a:ea typeface="ＭＳ Ｐゴシック" panose="020B0600070205080204" pitchFamily="34" charset="-128"/>
                <a:cs typeface="Arial" panose="020B0604020202020204" pitchFamily="34" charset="0"/>
              </a:rPr>
              <a:t>11 U.S.C. §101(14A)</a:t>
            </a:r>
            <a:br>
              <a:rPr lang="en-US" altLang="en-US" b="1" dirty="0">
                <a:latin typeface="Arial" panose="020B0604020202020204" pitchFamily="34" charset="0"/>
                <a:ea typeface="ＭＳ Ｐゴシック" panose="020B0600070205080204" pitchFamily="34" charset="-128"/>
                <a:cs typeface="Arial" panose="020B0604020202020204" pitchFamily="34" charset="0"/>
              </a:rPr>
            </a:br>
            <a:endParaRPr lang="en-US" sz="4100"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7603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363072" y="1019273"/>
            <a:ext cx="3285756" cy="4795408"/>
          </a:xfrm>
        </p:spPr>
        <p:txBody>
          <a:bodyPr vert="horz" lIns="91440" tIns="45720" rIns="91440" bIns="45720" rtlCol="0" anchor="ctr">
            <a:normAutofit/>
          </a:bodyPr>
          <a:lstStyle/>
          <a:p>
            <a:r>
              <a:rPr lang="en-US" sz="4100" dirty="0">
                <a:solidFill>
                  <a:srgbClr val="FFFFFF"/>
                </a:solidFill>
                <a:latin typeface="Arial" panose="020B0604020202020204" pitchFamily="34" charset="0"/>
                <a:cs typeface="Arial" panose="020B0604020202020204" pitchFamily="34" charset="0"/>
              </a:rPr>
              <a:t>Automatic Stay and Family Law</a:t>
            </a:r>
            <a:br>
              <a:rPr lang="en-US" sz="4100" dirty="0">
                <a:solidFill>
                  <a:srgbClr val="FFFFFF"/>
                </a:solidFill>
                <a:latin typeface="Arial" panose="020B0604020202020204" pitchFamily="34" charset="0"/>
                <a:cs typeface="Arial" panose="020B0604020202020204" pitchFamily="34" charset="0"/>
              </a:rPr>
            </a:br>
            <a:br>
              <a:rPr lang="en-US" sz="4100" dirty="0">
                <a:solidFill>
                  <a:srgbClr val="FFFFFF"/>
                </a:solidFill>
                <a:latin typeface="Arial" panose="020B0604020202020204" pitchFamily="34" charset="0"/>
                <a:cs typeface="Arial" panose="020B0604020202020204" pitchFamily="34" charset="0"/>
              </a:rPr>
            </a:br>
            <a:r>
              <a:rPr lang="en-US" altLang="en-US" sz="2300" b="1" dirty="0">
                <a:solidFill>
                  <a:schemeClr val="bg1"/>
                </a:solidFill>
                <a:latin typeface="Arial" panose="020B0604020202020204" pitchFamily="34" charset="0"/>
                <a:ea typeface="ＭＳ Ｐゴシック" panose="020B0600070205080204" pitchFamily="34" charset="-128"/>
                <a:cs typeface="Arial" panose="020B0604020202020204" pitchFamily="34" charset="0"/>
              </a:rPr>
              <a:t>11 U.S.C. §362(b)</a:t>
            </a:r>
            <a:endParaRPr lang="en-US" sz="2300" dirty="0">
              <a:solidFill>
                <a:srgbClr val="FFFFFF"/>
              </a:solidFill>
              <a:latin typeface="Arial" panose="020B060402020202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5" name="Rectangle 4">
            <a:extLst>
              <a:ext uri="{FF2B5EF4-FFF2-40B4-BE49-F238E27FC236}">
                <a16:creationId xmlns:a16="http://schemas.microsoft.com/office/drawing/2014/main" id="{C0572B25-CD2B-794D-9AD2-D491912808C0}"/>
              </a:ext>
            </a:extLst>
          </p:cNvPr>
          <p:cNvSpPr/>
          <p:nvPr/>
        </p:nvSpPr>
        <p:spPr>
          <a:xfrm>
            <a:off x="3684924" y="422717"/>
            <a:ext cx="5332532" cy="6453049"/>
          </a:xfrm>
          <a:prstGeom prst="rect">
            <a:avLst/>
          </a:prstGeom>
        </p:spPr>
        <p:txBody>
          <a:bodyPr wrap="square">
            <a:spAutoFit/>
          </a:bodyPr>
          <a:lstStyle/>
          <a:p>
            <a:pPr>
              <a:lnSpc>
                <a:spcPts val="2000"/>
              </a:lnSpc>
              <a:spcBef>
                <a:spcPts val="600"/>
              </a:spcBef>
            </a:pPr>
            <a:r>
              <a:rPr lang="en-US" altLang="en-US" dirty="0">
                <a:latin typeface="Arial" panose="020B0604020202020204" pitchFamily="34" charset="0"/>
                <a:ea typeface="ＭＳ Ｐゴシック" panose="020B0600070205080204" pitchFamily="34" charset="-128"/>
                <a:cs typeface="Arial" panose="020B0604020202020204" pitchFamily="34" charset="0"/>
              </a:rPr>
              <a:t>Bankruptcy </a:t>
            </a:r>
            <a:r>
              <a:rPr lang="en-US" altLang="en-US" b="1" dirty="0">
                <a:latin typeface="Arial" panose="020B0604020202020204" pitchFamily="34" charset="0"/>
                <a:ea typeface="ＭＳ Ｐゴシック" panose="020B0600070205080204" pitchFamily="34" charset="-128"/>
                <a:cs typeface="Arial" panose="020B0604020202020204" pitchFamily="34" charset="0"/>
              </a:rPr>
              <a:t>does not</a:t>
            </a:r>
            <a:r>
              <a:rPr lang="en-US" altLang="en-US" dirty="0">
                <a:latin typeface="Arial" panose="020B0604020202020204" pitchFamily="34" charset="0"/>
                <a:ea typeface="ＭＳ Ｐゴシック" panose="020B0600070205080204" pitchFamily="34" charset="-128"/>
                <a:cs typeface="Arial" panose="020B0604020202020204" pitchFamily="34" charset="0"/>
              </a:rPr>
              <a:t> operate as a stay—</a:t>
            </a:r>
          </a:p>
          <a:p>
            <a:pPr>
              <a:lnSpc>
                <a:spcPts val="2000"/>
              </a:lnSpc>
              <a:spcBef>
                <a:spcPts val="1200"/>
              </a:spcBef>
            </a:pPr>
            <a:r>
              <a:rPr lang="en-US" altLang="en-US" dirty="0">
                <a:latin typeface="Arial" panose="020B0604020202020204" pitchFamily="34" charset="0"/>
                <a:ea typeface="ＭＳ Ｐゴシック" panose="020B0600070205080204" pitchFamily="34" charset="-128"/>
                <a:cs typeface="Arial" panose="020B0604020202020204" pitchFamily="34" charset="0"/>
              </a:rPr>
              <a:t>Of the commencement or continuation of a: </a:t>
            </a:r>
          </a:p>
          <a:p>
            <a:pPr>
              <a:lnSpc>
                <a:spcPts val="2000"/>
              </a:lnSpc>
              <a:spcBef>
                <a:spcPts val="1200"/>
              </a:spcBef>
            </a:pPr>
            <a:r>
              <a:rPr lang="en-US" altLang="en-US" dirty="0">
                <a:latin typeface="Arial" panose="020B0604020202020204" pitchFamily="34" charset="0"/>
                <a:ea typeface="ＭＳ Ｐゴシック" panose="020B0600070205080204" pitchFamily="34" charset="-128"/>
                <a:cs typeface="Arial" panose="020B0604020202020204" pitchFamily="34" charset="0"/>
              </a:rPr>
              <a:t>Criminal action or proceeding against the debtor;</a:t>
            </a:r>
          </a:p>
          <a:p>
            <a:pPr>
              <a:lnSpc>
                <a:spcPts val="2000"/>
              </a:lnSpc>
              <a:spcBef>
                <a:spcPts val="1200"/>
              </a:spcBef>
            </a:pPr>
            <a:r>
              <a:rPr lang="en-US" altLang="en-US" dirty="0">
                <a:latin typeface="Arial" panose="020B0604020202020204" pitchFamily="34" charset="0"/>
                <a:ea typeface="ＭＳ Ｐゴシック" panose="020B0600070205080204" pitchFamily="34" charset="-128"/>
                <a:cs typeface="Arial" panose="020B0604020202020204" pitchFamily="34" charset="0"/>
              </a:rPr>
              <a:t>Civil action or proceeding </a:t>
            </a:r>
          </a:p>
          <a:p>
            <a:pPr marL="442913" lvl="1" indent="-214313">
              <a:lnSpc>
                <a:spcPts val="2000"/>
              </a:lnSpc>
              <a:spcBef>
                <a:spcPts val="600"/>
              </a:spcBef>
              <a:buFontTx/>
              <a:buAutoNum type="romanLcParenBoth"/>
            </a:pPr>
            <a:r>
              <a:rPr lang="en-US" altLang="en-US" dirty="0">
                <a:latin typeface="Arial" panose="020B0604020202020204" pitchFamily="34" charset="0"/>
                <a:ea typeface="ＭＳ Ｐゴシック" panose="020B0600070205080204" pitchFamily="34" charset="-128"/>
                <a:cs typeface="Arial" panose="020B0604020202020204" pitchFamily="34" charset="0"/>
              </a:rPr>
              <a:t> for the establishment of paternity</a:t>
            </a:r>
          </a:p>
          <a:p>
            <a:pPr marL="442913" lvl="1" indent="-214313">
              <a:lnSpc>
                <a:spcPts val="2000"/>
              </a:lnSpc>
              <a:spcBef>
                <a:spcPts val="600"/>
              </a:spcBef>
              <a:buFontTx/>
              <a:buAutoNum type="romanLcParenBoth"/>
            </a:pPr>
            <a:r>
              <a:rPr lang="en-US" altLang="en-US" dirty="0">
                <a:latin typeface="Arial" panose="020B0604020202020204" pitchFamily="34" charset="0"/>
                <a:ea typeface="ＭＳ Ｐゴシック" panose="020B0600070205080204" pitchFamily="34" charset="-128"/>
                <a:cs typeface="Arial" panose="020B0604020202020204" pitchFamily="34" charset="0"/>
              </a:rPr>
              <a:t> for the establishment or modification of an order for domestic support obligation</a:t>
            </a:r>
          </a:p>
          <a:p>
            <a:pPr marL="442913" lvl="1" indent="-214313">
              <a:lnSpc>
                <a:spcPts val="2000"/>
              </a:lnSpc>
              <a:spcBef>
                <a:spcPts val="600"/>
              </a:spcBef>
              <a:buFontTx/>
              <a:buAutoNum type="romanLcParenBoth"/>
            </a:pPr>
            <a:r>
              <a:rPr lang="en-US" altLang="en-US" dirty="0">
                <a:latin typeface="Arial" panose="020B0604020202020204" pitchFamily="34" charset="0"/>
                <a:ea typeface="ＭＳ Ｐゴシック" panose="020B0600070205080204" pitchFamily="34" charset="-128"/>
                <a:cs typeface="Arial" panose="020B0604020202020204" pitchFamily="34" charset="0"/>
              </a:rPr>
              <a:t> concerning child custody or visitation</a:t>
            </a:r>
          </a:p>
          <a:p>
            <a:pPr marL="442913" lvl="1" indent="-214313">
              <a:lnSpc>
                <a:spcPts val="2000"/>
              </a:lnSpc>
              <a:spcBef>
                <a:spcPts val="600"/>
              </a:spcBef>
              <a:buFontTx/>
              <a:buAutoNum type="romanLcParenBoth"/>
            </a:pPr>
            <a:r>
              <a:rPr lang="en-US" altLang="en-US" dirty="0">
                <a:latin typeface="Arial" panose="020B0604020202020204" pitchFamily="34" charset="0"/>
                <a:ea typeface="ＭＳ Ｐゴシック" panose="020B0600070205080204" pitchFamily="34" charset="-128"/>
                <a:cs typeface="Arial" panose="020B0604020202020204" pitchFamily="34" charset="0"/>
              </a:rPr>
              <a:t> for the dissolution of a marriage, except to the extent that such proceeding seeks to determine the division of property that is property of the estate</a:t>
            </a:r>
          </a:p>
          <a:p>
            <a:pPr marL="442913" lvl="1" indent="-214313">
              <a:lnSpc>
                <a:spcPts val="2000"/>
              </a:lnSpc>
              <a:spcBef>
                <a:spcPts val="600"/>
              </a:spcBef>
              <a:buFontTx/>
              <a:buAutoNum type="romanLcParenBoth"/>
            </a:pPr>
            <a:r>
              <a:rPr lang="en-US" altLang="en-US" dirty="0">
                <a:latin typeface="Arial" panose="020B0604020202020204" pitchFamily="34" charset="0"/>
                <a:ea typeface="ＭＳ Ｐゴシック" panose="020B0600070205080204" pitchFamily="34" charset="-128"/>
                <a:cs typeface="Arial" panose="020B0604020202020204" pitchFamily="34" charset="0"/>
              </a:rPr>
              <a:t> regarding domestic violence</a:t>
            </a:r>
          </a:p>
          <a:p>
            <a:pPr>
              <a:lnSpc>
                <a:spcPts val="2000"/>
              </a:lnSpc>
              <a:spcBef>
                <a:spcPts val="1200"/>
              </a:spcBef>
            </a:pPr>
            <a:r>
              <a:rPr lang="en-US" altLang="en-US" dirty="0">
                <a:latin typeface="Arial" panose="020B0604020202020204" pitchFamily="34" charset="0"/>
                <a:ea typeface="ＭＳ Ｐゴシック" panose="020B0600070205080204" pitchFamily="34" charset="-128"/>
                <a:cs typeface="Arial" panose="020B0604020202020204" pitchFamily="34" charset="0"/>
              </a:rPr>
              <a:t>Of the collection of a domestic support obligation from property that is not property of the estate;</a:t>
            </a:r>
          </a:p>
          <a:p>
            <a:pPr>
              <a:lnSpc>
                <a:spcPts val="2000"/>
              </a:lnSpc>
              <a:spcBef>
                <a:spcPts val="1200"/>
              </a:spcBef>
            </a:pPr>
            <a:r>
              <a:rPr lang="en-US" altLang="en-US" dirty="0">
                <a:latin typeface="Arial" panose="020B0604020202020204" pitchFamily="34" charset="0"/>
                <a:ea typeface="ＭＳ Ｐゴシック" panose="020B0600070205080204" pitchFamily="34" charset="-128"/>
                <a:cs typeface="Arial" panose="020B0604020202020204" pitchFamily="34" charset="0"/>
              </a:rPr>
              <a:t>With respect to the withholding of income that is property of the estate or property of the debtor for payment of a domestic support obligation under a judicial or administrative order or a statute.</a:t>
            </a:r>
          </a:p>
          <a:p>
            <a:pPr>
              <a:lnSpc>
                <a:spcPts val="2000"/>
              </a:lnSpc>
              <a:spcBef>
                <a:spcPts val="600"/>
              </a:spcBef>
            </a:pP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296073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363072" y="1019273"/>
            <a:ext cx="3285756" cy="4795408"/>
          </a:xfrm>
        </p:spPr>
        <p:txBody>
          <a:bodyPr vert="horz" lIns="91440" tIns="45720" rIns="91440" bIns="45720" rtlCol="0" anchor="ctr">
            <a:normAutofit/>
          </a:bodyPr>
          <a:lstStyle/>
          <a:p>
            <a:r>
              <a:rPr lang="en-US" sz="4100" dirty="0">
                <a:solidFill>
                  <a:srgbClr val="FFFFFF"/>
                </a:solidFill>
                <a:latin typeface="Arial" panose="020B0604020202020204" pitchFamily="34" charset="0"/>
                <a:cs typeface="Arial" panose="020B0604020202020204" pitchFamily="34" charset="0"/>
              </a:rPr>
              <a:t>Family Law</a:t>
            </a:r>
            <a:br>
              <a:rPr lang="en-US" sz="4100" dirty="0">
                <a:solidFill>
                  <a:srgbClr val="FFFFFF"/>
                </a:solidFill>
                <a:latin typeface="Arial" panose="020B0604020202020204" pitchFamily="34" charset="0"/>
                <a:cs typeface="Arial" panose="020B0604020202020204" pitchFamily="34" charset="0"/>
              </a:rPr>
            </a:br>
            <a:r>
              <a:rPr lang="en-US" sz="4100" dirty="0">
                <a:solidFill>
                  <a:srgbClr val="FFFFFF"/>
                </a:solidFill>
                <a:latin typeface="Arial" panose="020B0604020202020204" pitchFamily="34" charset="0"/>
                <a:cs typeface="Arial" panose="020B0604020202020204" pitchFamily="34" charset="0"/>
              </a:rPr>
              <a:t>and Estate Property</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648826" y="522009"/>
            <a:ext cx="5242511" cy="5727722"/>
          </a:xfrm>
          <a:prstGeom prst="rect">
            <a:avLst/>
          </a:prstGeom>
        </p:spPr>
        <p:txBody>
          <a:bodyPr wrap="square">
            <a:spAutoFit/>
          </a:bodyPr>
          <a:lstStyle/>
          <a:p>
            <a:pPr>
              <a:lnSpc>
                <a:spcPct val="90000"/>
              </a:lnSpc>
              <a:spcAft>
                <a:spcPts val="600"/>
              </a:spcAft>
            </a:pPr>
            <a:r>
              <a:rPr lang="en-US" altLang="en-US" sz="2800" b="1" dirty="0">
                <a:latin typeface="Arial" panose="020B0604020202020204" pitchFamily="34" charset="0"/>
                <a:ea typeface="ＭＳ Ｐゴシック" panose="020B0600070205080204" pitchFamily="34" charset="-128"/>
                <a:cs typeface="Arial" panose="020B0604020202020204" pitchFamily="34" charset="0"/>
              </a:rPr>
              <a:t>Property not in the estate:</a:t>
            </a:r>
          </a:p>
          <a:p>
            <a:pPr marL="457200" indent="-457200">
              <a:lnSpc>
                <a:spcPct val="90000"/>
              </a:lnSpc>
              <a:spcBef>
                <a:spcPts val="900"/>
              </a:spcBef>
              <a:buFont typeface="Arial" panose="020B0604020202020204" pitchFamily="34" charset="0"/>
              <a:buChar char="•"/>
            </a:pPr>
            <a:r>
              <a:rPr lang="en-US" altLang="en-US" sz="2100" dirty="0">
                <a:latin typeface="Arial" panose="020B0604020202020204" pitchFamily="34" charset="0"/>
                <a:ea typeface="ＭＳ Ｐゴシック" panose="020B0600070205080204" pitchFamily="34" charset="-128"/>
                <a:cs typeface="Arial" panose="020B0604020202020204" pitchFamily="34" charset="0"/>
              </a:rPr>
              <a:t>funds held in certain retirement and education savings accounts</a:t>
            </a:r>
          </a:p>
          <a:p>
            <a:pPr marL="457200" indent="-457200">
              <a:lnSpc>
                <a:spcPct val="90000"/>
              </a:lnSpc>
              <a:spcBef>
                <a:spcPts val="900"/>
              </a:spcBef>
              <a:buFont typeface="Arial" panose="020B0604020202020204" pitchFamily="34" charset="0"/>
              <a:buChar char="•"/>
            </a:pPr>
            <a:r>
              <a:rPr lang="en-US" altLang="en-US" sz="2100" dirty="0">
                <a:latin typeface="Arial" panose="020B0604020202020204" pitchFamily="34" charset="0"/>
                <a:ea typeface="ＭＳ Ｐゴシック" panose="020B0600070205080204" pitchFamily="34" charset="-128"/>
                <a:cs typeface="Arial" panose="020B0604020202020204" pitchFamily="34" charset="0"/>
              </a:rPr>
              <a:t>in a Chapter 7 case, earnings from personal services rendered after bankruptcy date</a:t>
            </a:r>
          </a:p>
          <a:p>
            <a:pPr marL="914400" lvl="1" indent="-457200">
              <a:lnSpc>
                <a:spcPct val="90000"/>
              </a:lnSpc>
              <a:spcBef>
                <a:spcPts val="900"/>
              </a:spcBef>
              <a:buFont typeface="Arial" panose="020B0604020202020204" pitchFamily="34" charset="0"/>
              <a:buChar char="•"/>
            </a:pPr>
            <a:r>
              <a:rPr lang="en-US" altLang="en-US" sz="2100" b="1" dirty="0">
                <a:latin typeface="Arial" panose="020B0604020202020204" pitchFamily="34" charset="0"/>
                <a:ea typeface="ＭＳ Ｐゴシック" panose="020B0600070205080204" pitchFamily="34" charset="-128"/>
                <a:cs typeface="Arial" panose="020B0604020202020204" pitchFamily="34" charset="0"/>
              </a:rPr>
              <a:t>BUT: </a:t>
            </a:r>
            <a:r>
              <a:rPr lang="en-US" altLang="en-US" sz="2100" dirty="0">
                <a:latin typeface="Arial" panose="020B0604020202020204" pitchFamily="34" charset="0"/>
                <a:ea typeface="ＭＳ Ｐゴシック" panose="020B0600070205080204" pitchFamily="34" charset="-128"/>
                <a:cs typeface="Arial" panose="020B0604020202020204" pitchFamily="34" charset="0"/>
              </a:rPr>
              <a:t>in Chapters 11, 12 and 13, such earnings ARE included in the estate.  </a:t>
            </a:r>
          </a:p>
          <a:p>
            <a:pPr marL="457200" indent="-457200">
              <a:lnSpc>
                <a:spcPct val="90000"/>
              </a:lnSpc>
              <a:spcBef>
                <a:spcPts val="900"/>
              </a:spcBef>
              <a:buFont typeface="Arial" panose="020B0604020202020204" pitchFamily="34" charset="0"/>
              <a:buChar char="•"/>
            </a:pPr>
            <a:r>
              <a:rPr lang="en-US" altLang="en-US" sz="2100" dirty="0">
                <a:latin typeface="Arial" panose="020B0604020202020204" pitchFamily="34" charset="0"/>
                <a:ea typeface="ＭＳ Ｐゴシック" panose="020B0600070205080204" pitchFamily="34" charset="-128"/>
                <a:cs typeface="Arial" panose="020B0604020202020204" pitchFamily="34" charset="0"/>
              </a:rPr>
              <a:t>most property acquired after filing in a Chapter 7 case is not included </a:t>
            </a:r>
          </a:p>
          <a:p>
            <a:pPr marL="457200" indent="-457200">
              <a:lnSpc>
                <a:spcPct val="90000"/>
              </a:lnSpc>
              <a:spcBef>
                <a:spcPts val="900"/>
              </a:spcBef>
              <a:buFont typeface="Arial" panose="020B0604020202020204" pitchFamily="34" charset="0"/>
              <a:buChar char="•"/>
            </a:pPr>
            <a:r>
              <a:rPr lang="en-US" altLang="en-US" sz="2100" dirty="0">
                <a:latin typeface="Arial" panose="020B0604020202020204" pitchFamily="34" charset="0"/>
                <a:ea typeface="ＭＳ Ｐゴシック" panose="020B0600070205080204" pitchFamily="34" charset="-128"/>
                <a:cs typeface="Arial" panose="020B0604020202020204" pitchFamily="34" charset="0"/>
              </a:rPr>
              <a:t>exempt property (only after the exemption has been allowed)</a:t>
            </a:r>
          </a:p>
          <a:p>
            <a:pPr marL="457200" indent="-457200">
              <a:lnSpc>
                <a:spcPct val="90000"/>
              </a:lnSpc>
              <a:spcBef>
                <a:spcPts val="900"/>
              </a:spcBef>
              <a:buFont typeface="Arial" panose="020B0604020202020204" pitchFamily="34" charset="0"/>
              <a:buChar char="•"/>
            </a:pPr>
            <a:r>
              <a:rPr lang="en-US" altLang="en-US" sz="2100" dirty="0">
                <a:latin typeface="Arial" panose="020B0604020202020204" pitchFamily="34" charset="0"/>
                <a:ea typeface="ＭＳ Ｐゴシック" panose="020B0600070205080204" pitchFamily="34" charset="-128"/>
                <a:cs typeface="Arial" panose="020B0604020202020204" pitchFamily="34" charset="0"/>
              </a:rPr>
              <a:t>inheritances received more than 180 days </a:t>
            </a:r>
            <a:r>
              <a:rPr lang="en-US" altLang="en-US" sz="2100" dirty="0" err="1">
                <a:latin typeface="Arial" panose="020B0604020202020204" pitchFamily="34" charset="0"/>
                <a:ea typeface="ＭＳ Ｐゴシック" panose="020B0600070205080204" pitchFamily="34" charset="-128"/>
                <a:cs typeface="Arial" panose="020B0604020202020204" pitchFamily="34" charset="0"/>
              </a:rPr>
              <a:t>postbankruptcy</a:t>
            </a:r>
            <a:endParaRPr lang="en-US" altLang="en-US" sz="21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spcBef>
                <a:spcPts val="900"/>
              </a:spcBef>
              <a:buFont typeface="Arial" panose="020B0604020202020204" pitchFamily="34" charset="0"/>
              <a:buChar char="•"/>
            </a:pPr>
            <a:r>
              <a:rPr lang="en-US" altLang="en-US" sz="2100" dirty="0">
                <a:latin typeface="Arial" panose="020B0604020202020204" pitchFamily="34" charset="0"/>
                <a:ea typeface="ＭＳ Ｐゴシック" panose="020B0600070205080204" pitchFamily="34" charset="-128"/>
                <a:cs typeface="Arial" panose="020B0604020202020204" pitchFamily="34" charset="0"/>
              </a:rPr>
              <a:t>abandoned property</a:t>
            </a:r>
          </a:p>
        </p:txBody>
      </p:sp>
    </p:spTree>
    <p:extLst>
      <p:ext uri="{BB962C8B-B14F-4D97-AF65-F5344CB8AC3E}">
        <p14:creationId xmlns:p14="http://schemas.microsoft.com/office/powerpoint/2010/main" val="3425622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81C892-BDE0-4974-9D7D-4CE7E82063C3}"/>
              </a:ext>
            </a:extLst>
          </p:cNvPr>
          <p:cNvSpPr>
            <a:spLocks noGrp="1"/>
          </p:cNvSpPr>
          <p:nvPr>
            <p:ph type="title"/>
          </p:nvPr>
        </p:nvSpPr>
        <p:spPr>
          <a:xfrm>
            <a:off x="363072" y="1019273"/>
            <a:ext cx="3285756" cy="4795408"/>
          </a:xfrm>
        </p:spPr>
        <p:txBody>
          <a:bodyPr vert="horz" lIns="91440" tIns="45720" rIns="91440" bIns="45720" rtlCol="0" anchor="ctr">
            <a:normAutofit/>
          </a:bodyPr>
          <a:lstStyle/>
          <a:p>
            <a:r>
              <a:rPr lang="en-US" sz="4100" dirty="0">
                <a:solidFill>
                  <a:srgbClr val="FFFFFF"/>
                </a:solidFill>
                <a:latin typeface="Arial" panose="020B0604020202020204" pitchFamily="34" charset="0"/>
                <a:cs typeface="Arial" panose="020B0604020202020204" pitchFamily="34" charset="0"/>
              </a:rPr>
              <a:t>DSOs and the Discharge </a:t>
            </a:r>
            <a:br>
              <a:rPr lang="en-US" sz="4100" dirty="0">
                <a:solidFill>
                  <a:srgbClr val="FFFFFF"/>
                </a:solidFill>
                <a:latin typeface="Arial" panose="020B0604020202020204" pitchFamily="34" charset="0"/>
                <a:cs typeface="Arial" panose="020B0604020202020204" pitchFamily="34" charset="0"/>
              </a:rPr>
            </a:br>
            <a:r>
              <a:rPr lang="en-US" sz="4100" dirty="0">
                <a:solidFill>
                  <a:srgbClr val="FFFFFF"/>
                </a:solidFill>
                <a:latin typeface="Arial" panose="020B0604020202020204" pitchFamily="34" charset="0"/>
                <a:cs typeface="Arial" panose="020B0604020202020204" pitchFamily="34" charset="0"/>
              </a:rPr>
              <a:t>in Chapter 7</a:t>
            </a:r>
          </a:p>
        </p:txBody>
      </p:sp>
      <p:sp>
        <p:nvSpPr>
          <p:cNvPr id="4" name="Content Placeholder 2">
            <a:extLst>
              <a:ext uri="{FF2B5EF4-FFF2-40B4-BE49-F238E27FC236}">
                <a16:creationId xmlns:a16="http://schemas.microsoft.com/office/drawing/2014/main" id="{DBECD40A-2D52-4923-98C5-2FFFAD91C2FC}"/>
              </a:ext>
            </a:extLst>
          </p:cNvPr>
          <p:cNvSpPr txBox="1">
            <a:spLocks/>
          </p:cNvSpPr>
          <p:nvPr/>
        </p:nvSpPr>
        <p:spPr>
          <a:xfrm>
            <a:off x="3759229" y="1600053"/>
            <a:ext cx="4874503" cy="3657893"/>
          </a:xfrm>
          <a:prstGeom prst="rect">
            <a:avLst/>
          </a:prstGeom>
        </p:spPr>
        <p:txBody>
          <a:bodyPr vert="horz" lIns="68580" tIns="34290" rIns="68580" bIns="3429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200" dirty="0">
              <a:solidFill>
                <a:srgbClr val="000000"/>
              </a:solidFill>
            </a:endParaRPr>
          </a:p>
        </p:txBody>
      </p:sp>
      <p:sp>
        <p:nvSpPr>
          <p:cNvPr id="3" name="Rectangle 2">
            <a:extLst>
              <a:ext uri="{FF2B5EF4-FFF2-40B4-BE49-F238E27FC236}">
                <a16:creationId xmlns:a16="http://schemas.microsoft.com/office/drawing/2014/main" id="{6D303C2B-547A-49F4-A310-11B6FD6C1C0D}"/>
              </a:ext>
            </a:extLst>
          </p:cNvPr>
          <p:cNvSpPr/>
          <p:nvPr/>
        </p:nvSpPr>
        <p:spPr>
          <a:xfrm>
            <a:off x="3580041" y="494971"/>
            <a:ext cx="5437414" cy="375487"/>
          </a:xfrm>
          <a:prstGeom prst="rect">
            <a:avLst/>
          </a:prstGeom>
        </p:spPr>
        <p:txBody>
          <a:bodyPr wrap="square">
            <a:spAutoFit/>
          </a:bodyPr>
          <a:lstStyle/>
          <a:p>
            <a:pPr>
              <a:lnSpc>
                <a:spcPct val="80000"/>
              </a:lnSpc>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Rectangle 5">
            <a:extLst>
              <a:ext uri="{FF2B5EF4-FFF2-40B4-BE49-F238E27FC236}">
                <a16:creationId xmlns:a16="http://schemas.microsoft.com/office/drawing/2014/main" id="{9D30607E-9BC5-9D49-8081-DF0512FF3559}"/>
              </a:ext>
            </a:extLst>
          </p:cNvPr>
          <p:cNvSpPr/>
          <p:nvPr/>
        </p:nvSpPr>
        <p:spPr>
          <a:xfrm>
            <a:off x="3793209" y="615288"/>
            <a:ext cx="5146256" cy="5369162"/>
          </a:xfrm>
          <a:prstGeom prst="rect">
            <a:avLst/>
          </a:prstGeom>
        </p:spPr>
        <p:txBody>
          <a:bodyPr wrap="square">
            <a:spAutoFit/>
          </a:bodyPr>
          <a:lstStyle/>
          <a:p>
            <a:pPr>
              <a:lnSpc>
                <a:spcPct val="90000"/>
              </a:lnSpc>
            </a:pPr>
            <a:r>
              <a:rPr lang="en-US" altLang="en-US" sz="2800" b="1" dirty="0">
                <a:latin typeface="Arial" panose="020B0604020202020204" pitchFamily="34" charset="0"/>
                <a:ea typeface="ＭＳ Ｐゴシック" panose="020B0600070205080204" pitchFamily="34" charset="-128"/>
                <a:cs typeface="Arial" panose="020B0604020202020204" pitchFamily="34" charset="0"/>
              </a:rPr>
              <a:t>The discharge in a Chapter 7 case does NOT discharge an individual from debt</a:t>
            </a:r>
          </a:p>
          <a:p>
            <a:pPr marL="457200" indent="-457200">
              <a:lnSpc>
                <a:spcPct val="90000"/>
              </a:lnSpc>
              <a:buFont typeface="Arial" panose="020B0604020202020204" pitchFamily="34" charset="0"/>
              <a:buChar char="•"/>
            </a:pPr>
            <a:endParaRPr lang="en-US" altLang="en-US" sz="21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r>
              <a:rPr lang="en-US" altLang="en-US" sz="2300" dirty="0">
                <a:latin typeface="Arial" panose="020B0604020202020204" pitchFamily="34" charset="0"/>
                <a:ea typeface="ＭＳ Ｐゴシック" panose="020B0600070205080204" pitchFamily="34" charset="-128"/>
                <a:cs typeface="Arial" panose="020B0604020202020204" pitchFamily="34" charset="0"/>
              </a:rPr>
              <a:t>for a DSO</a:t>
            </a:r>
          </a:p>
          <a:p>
            <a:pPr marL="457200" indent="-457200">
              <a:lnSpc>
                <a:spcPct val="90000"/>
              </a:lnSpc>
              <a:buFont typeface="Arial" panose="020B0604020202020204" pitchFamily="34" charset="0"/>
              <a:buChar char="•"/>
            </a:pPr>
            <a:endParaRPr lang="en-US" altLang="en-US" sz="2300" dirty="0">
              <a:latin typeface="Arial" panose="020B0604020202020204" pitchFamily="34" charset="0"/>
              <a:ea typeface="ＭＳ Ｐゴシック" panose="020B0600070205080204" pitchFamily="34" charset="-128"/>
              <a:cs typeface="Arial" panose="020B0604020202020204" pitchFamily="34" charset="0"/>
            </a:endParaRPr>
          </a:p>
          <a:p>
            <a:pPr marL="457200" indent="-457200">
              <a:lnSpc>
                <a:spcPct val="90000"/>
              </a:lnSpc>
              <a:buFont typeface="Arial" panose="020B0604020202020204" pitchFamily="34" charset="0"/>
              <a:buChar char="•"/>
            </a:pPr>
            <a:r>
              <a:rPr lang="en-US" altLang="en-US" sz="2300" dirty="0">
                <a:latin typeface="Arial" panose="020B0604020202020204" pitchFamily="34" charset="0"/>
                <a:ea typeface="ＭＳ Ｐゴシック" panose="020B0600070205080204" pitchFamily="34" charset="-128"/>
                <a:cs typeface="Arial" panose="020B0604020202020204" pitchFamily="34" charset="0"/>
              </a:rPr>
              <a:t>to a spouse, former spouse, or child of the debtor that is NOT a DSO and that is incurred by the debtor in the course of a divorce or separation or in connection with a separation agreement, divorce decree, or other order of a court of record, or a determination made in accordance with state or territorial law by a governmental unit</a:t>
            </a:r>
          </a:p>
        </p:txBody>
      </p:sp>
    </p:spTree>
    <p:extLst>
      <p:ext uri="{BB962C8B-B14F-4D97-AF65-F5344CB8AC3E}">
        <p14:creationId xmlns:p14="http://schemas.microsoft.com/office/powerpoint/2010/main" val="14357832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7722</TotalTime>
  <Words>1635</Words>
  <Application>Microsoft Office PowerPoint</Application>
  <PresentationFormat>On-screen Show (4:3)</PresentationFormat>
  <Paragraphs>164</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Baskerville Old Face</vt:lpstr>
      <vt:lpstr>Calibri</vt:lpstr>
      <vt:lpstr>Calibri Light</vt:lpstr>
      <vt:lpstr>Office Theme</vt:lpstr>
      <vt:lpstr>  Introduction to Bankruptcy Law  and the Bankruptcy System:  An Educational Primer for State Courts [Template Presentation For Educational Use] </vt:lpstr>
      <vt:lpstr>Content Note</vt:lpstr>
      <vt:lpstr>Bankruptcy  and  Family Law</vt:lpstr>
      <vt:lpstr>Domestic Support Obligation  (DSO)   11 U.S.C. §101(14A) </vt:lpstr>
      <vt:lpstr>Domestic Support Obligation  (DSO)   11 U.S.C. §101(14A) </vt:lpstr>
      <vt:lpstr>Domestic Support Obligation  (DSO)   11 U.S.C. §101(14A) </vt:lpstr>
      <vt:lpstr>Automatic Stay and Family Law  11 U.S.C. §362(b)</vt:lpstr>
      <vt:lpstr>Family Law and Estate Property</vt:lpstr>
      <vt:lpstr>DSOs and the Discharge  in Chapter 7</vt:lpstr>
      <vt:lpstr>DSOs and the Discharge in Chapter 13</vt:lpstr>
      <vt:lpstr>Priority of DSO Claims (Generally)</vt:lpstr>
      <vt:lpstr>Who Decides What Is a DSO? </vt:lpstr>
      <vt:lpstr>Jurisdiction and the Discharge: Domestic Support Obligations</vt:lpstr>
      <vt:lpstr>Jurisdiction and the Discharge: Domestic Support Obligations</vt:lpstr>
      <vt:lpstr> Factors Considered by Bankruptcy Court to Determine if Obligation Is a DSO</vt:lpstr>
      <vt:lpstr> Sample Language  to Protect Judgments </vt:lpstr>
      <vt:lpstr> Sample Language  to Protect Judgments </vt:lpstr>
      <vt:lpstr>Child Support, Maintenance, or Attorneys’ Fees in Divorce: Can a Bankruptcy Court Examine or Undo Your Awards?</vt:lpstr>
      <vt:lpstr> Additional  Resources</vt:lpstr>
      <vt:lpstr>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Bankruptcy Law and the Bankruptcy System:  A Primer for State Court Judges [Template Presentation For Educational Use]</dc:title>
  <dc:creator>Jason Cantone</dc:creator>
  <cp:lastModifiedBy>Jason Cantone</cp:lastModifiedBy>
  <cp:revision>222</cp:revision>
  <dcterms:created xsi:type="dcterms:W3CDTF">2020-01-24T18:33:53Z</dcterms:created>
  <dcterms:modified xsi:type="dcterms:W3CDTF">2020-05-29T15:50:34Z</dcterms:modified>
</cp:coreProperties>
</file>